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98" r:id="rId3"/>
    <p:sldId id="272" r:id="rId4"/>
    <p:sldId id="265" r:id="rId5"/>
    <p:sldId id="257" r:id="rId6"/>
    <p:sldId id="259" r:id="rId7"/>
    <p:sldId id="309" r:id="rId8"/>
    <p:sldId id="262" r:id="rId9"/>
    <p:sldId id="258" r:id="rId10"/>
    <p:sldId id="288" r:id="rId11"/>
    <p:sldId id="273" r:id="rId12"/>
    <p:sldId id="263" r:id="rId13"/>
    <p:sldId id="266" r:id="rId14"/>
    <p:sldId id="267" r:id="rId15"/>
    <p:sldId id="268" r:id="rId16"/>
    <p:sldId id="310" r:id="rId17"/>
    <p:sldId id="269" r:id="rId18"/>
    <p:sldId id="274" r:id="rId19"/>
    <p:sldId id="275" r:id="rId20"/>
    <p:sldId id="276" r:id="rId21"/>
    <p:sldId id="277" r:id="rId22"/>
    <p:sldId id="278" r:id="rId23"/>
    <p:sldId id="279" r:id="rId24"/>
    <p:sldId id="260" r:id="rId25"/>
    <p:sldId id="301" r:id="rId26"/>
    <p:sldId id="280" r:id="rId27"/>
    <p:sldId id="270" r:id="rId28"/>
    <p:sldId id="271" r:id="rId29"/>
    <p:sldId id="281" r:id="rId30"/>
    <p:sldId id="286" r:id="rId31"/>
    <p:sldId id="284" r:id="rId32"/>
    <p:sldId id="282" r:id="rId33"/>
    <p:sldId id="285" r:id="rId34"/>
    <p:sldId id="287" r:id="rId35"/>
    <p:sldId id="289" r:id="rId36"/>
    <p:sldId id="290" r:id="rId37"/>
    <p:sldId id="291" r:id="rId38"/>
    <p:sldId id="294" r:id="rId39"/>
    <p:sldId id="292" r:id="rId40"/>
    <p:sldId id="293" r:id="rId41"/>
    <p:sldId id="295" r:id="rId42"/>
    <p:sldId id="296" r:id="rId43"/>
    <p:sldId id="297" r:id="rId44"/>
    <p:sldId id="302" r:id="rId45"/>
    <p:sldId id="304" r:id="rId46"/>
    <p:sldId id="300" r:id="rId47"/>
    <p:sldId id="305" r:id="rId48"/>
    <p:sldId id="308"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eric PILLON" initials="FP" lastIdx="9" clrIdx="0">
    <p:extLst>
      <p:ext uri="{19B8F6BF-5375-455C-9EA6-DF929625EA0E}">
        <p15:presenceInfo xmlns:p15="http://schemas.microsoft.com/office/powerpoint/2012/main" userId="S-1-5-21-2000478354-220523388-725345543-5535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4" autoAdjust="0"/>
    <p:restoredTop sz="95565" autoAdjust="0"/>
  </p:normalViewPr>
  <p:slideViewPr>
    <p:cSldViewPr snapToGrid="0">
      <p:cViewPr varScale="1">
        <p:scale>
          <a:sx n="86" d="100"/>
          <a:sy n="86" d="100"/>
        </p:scale>
        <p:origin x="151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F7DE1-50A2-44A7-809D-AD014E0E1B5E}" type="datetimeFigureOut">
              <a:rPr lang="fr-FR" smtClean="0"/>
              <a:t>10/05/2019</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63327-6E68-47D8-B6DA-E30CA538F17E}" type="slidenum">
              <a:rPr lang="fr-FR" smtClean="0"/>
              <a:t>‹N°›</a:t>
            </a:fld>
            <a:endParaRPr lang="fr-FR"/>
          </a:p>
        </p:txBody>
      </p:sp>
    </p:spTree>
    <p:extLst>
      <p:ext uri="{BB962C8B-B14F-4D97-AF65-F5344CB8AC3E}">
        <p14:creationId xmlns:p14="http://schemas.microsoft.com/office/powerpoint/2010/main" val="2807055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D6AB9C9-5812-4104-A995-F0EAC09DE433}" type="datetime1">
              <a:rPr lang="fr-FR" smtClean="0"/>
              <a:t>10/05/2019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159581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FBDEBC-C627-446A-AC9B-72E2EE792B1F}" type="datetime1">
              <a:rPr lang="fr-FR" smtClean="0"/>
              <a:t>10/05/2019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56024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830059A-49B8-4292-904C-F1CC74F25D3D}" type="datetime1">
              <a:rPr lang="fr-FR" smtClean="0"/>
              <a:t>10/05/2019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419893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757B671-DABA-4548-8799-310907967D4B}" type="datetime1">
              <a:rPr lang="fr-FR" smtClean="0"/>
              <a:t>10/05/2019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385954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7299488-8B1C-4203-ACC5-70856AA9D196}" type="datetime1">
              <a:rPr lang="fr-FR" smtClean="0"/>
              <a:t>10/05/2019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195274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F49DE4D-FF00-46ED-9747-F7C4234DC709}" type="datetime1">
              <a:rPr lang="fr-FR" smtClean="0"/>
              <a:t>10/05/2019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715334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5A40351-EB34-4208-9778-7384FC61CDDE}" type="datetime1">
              <a:rPr lang="fr-FR" smtClean="0"/>
              <a:t>10/05/2019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1456807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E63438-DE75-48A3-81C4-16B68903E7CC}" type="datetime1">
              <a:rPr lang="fr-FR" smtClean="0"/>
              <a:t>10/05/2019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260520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3AD25-307F-4CE4-B8A1-F93534FA5E8C}" type="datetime1">
              <a:rPr lang="fr-FR" smtClean="0"/>
              <a:t>10/05/2019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134394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F0A22B3-2EEC-4604-A15D-035F64EE2382}" type="datetime1">
              <a:rPr lang="fr-FR" smtClean="0"/>
              <a:t>10/05/2019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337547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5581ABC-1C62-476A-9BFA-F333A09E255A}" type="datetime1">
              <a:rPr lang="fr-FR" smtClean="0"/>
              <a:t>10/05/2019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0B89A-A0DE-4052-B430-B0474622C676}" type="slidenum">
              <a:rPr lang="fr-FR" smtClean="0"/>
              <a:t>‹N°›</a:t>
            </a:fld>
            <a:endParaRPr lang="fr-FR"/>
          </a:p>
        </p:txBody>
      </p:sp>
    </p:spTree>
    <p:extLst>
      <p:ext uri="{BB962C8B-B14F-4D97-AF65-F5344CB8AC3E}">
        <p14:creationId xmlns:p14="http://schemas.microsoft.com/office/powerpoint/2010/main" val="387912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3214C-1A1A-4C2A-89FD-45F4B6D7DA47}" type="datetime1">
              <a:rPr lang="fr-FR" smtClean="0"/>
              <a:t>10/05/2019</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0B89A-A0DE-4052-B430-B0474622C676}" type="slidenum">
              <a:rPr lang="fr-FR" smtClean="0"/>
              <a:t>‹N°›</a:t>
            </a:fld>
            <a:endParaRPr lang="fr-FR"/>
          </a:p>
        </p:txBody>
      </p:sp>
    </p:spTree>
    <p:extLst>
      <p:ext uri="{BB962C8B-B14F-4D97-AF65-F5344CB8AC3E}">
        <p14:creationId xmlns:p14="http://schemas.microsoft.com/office/powerpoint/2010/main" val="1129302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tm32duino/VL53L0X"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hw-group.com/products/hercules/index_en.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80CD7-727B-4101-A29D-9F556965DB6D}"/>
              </a:ext>
            </a:extLst>
          </p:cNvPr>
          <p:cNvSpPr>
            <a:spLocks noGrp="1"/>
          </p:cNvSpPr>
          <p:nvPr>
            <p:ph type="ctrTitle"/>
          </p:nvPr>
        </p:nvSpPr>
        <p:spPr>
          <a:xfrm>
            <a:off x="396619" y="2434741"/>
            <a:ext cx="7772400" cy="2387600"/>
          </a:xfrm>
        </p:spPr>
        <p:txBody>
          <a:bodyPr>
            <a:normAutofit/>
          </a:bodyPr>
          <a:lstStyle/>
          <a:p>
            <a:r>
              <a:rPr lang="fr-FR" sz="7200" b="1" dirty="0"/>
              <a:t>Arduino </a:t>
            </a:r>
            <a:br>
              <a:rPr lang="fr-FR" sz="7200" b="1" dirty="0"/>
            </a:br>
            <a:r>
              <a:rPr lang="fr-FR" sz="7200" b="1" dirty="0"/>
              <a:t>pour STM32</a:t>
            </a:r>
          </a:p>
        </p:txBody>
      </p:sp>
      <p:sp>
        <p:nvSpPr>
          <p:cNvPr id="3" name="Sous-titre 2">
            <a:extLst>
              <a:ext uri="{FF2B5EF4-FFF2-40B4-BE49-F238E27FC236}">
                <a16:creationId xmlns:a16="http://schemas.microsoft.com/office/drawing/2014/main" id="{0E6E5A52-9A9F-417B-9AD5-420D942EC16C}"/>
              </a:ext>
            </a:extLst>
          </p:cNvPr>
          <p:cNvSpPr>
            <a:spLocks noGrp="1"/>
          </p:cNvSpPr>
          <p:nvPr>
            <p:ph type="subTitle" idx="1"/>
          </p:nvPr>
        </p:nvSpPr>
        <p:spPr>
          <a:xfrm>
            <a:off x="938879" y="4872628"/>
            <a:ext cx="6858000" cy="1655762"/>
          </a:xfrm>
        </p:spPr>
        <p:txBody>
          <a:bodyPr>
            <a:noAutofit/>
          </a:bodyPr>
          <a:lstStyle/>
          <a:p>
            <a:r>
              <a:rPr lang="fr-FR" sz="4800" dirty="0">
                <a:solidFill>
                  <a:schemeClr val="accent1"/>
                </a:solidFill>
              </a:rPr>
              <a:t>Pour débuter avec la carte IoT </a:t>
            </a:r>
            <a:r>
              <a:rPr lang="fr-FR" sz="4800" dirty="0" err="1">
                <a:solidFill>
                  <a:schemeClr val="accent1"/>
                </a:solidFill>
              </a:rPr>
              <a:t>node</a:t>
            </a:r>
            <a:r>
              <a:rPr lang="fr-FR" sz="4800" dirty="0">
                <a:solidFill>
                  <a:schemeClr val="accent1"/>
                </a:solidFill>
              </a:rPr>
              <a:t> Discovery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563637" cy="188196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4572" y="214994"/>
            <a:ext cx="2732267" cy="146306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9822" y="573173"/>
            <a:ext cx="2235534" cy="2149746"/>
          </a:xfrm>
          <a:prstGeom prst="rect">
            <a:avLst/>
          </a:prstGeom>
        </p:spPr>
      </p:pic>
      <p:sp>
        <p:nvSpPr>
          <p:cNvPr id="4" name="ZoneTexte 3">
            <a:extLst>
              <a:ext uri="{FF2B5EF4-FFF2-40B4-BE49-F238E27FC236}">
                <a16:creationId xmlns:a16="http://schemas.microsoft.com/office/drawing/2014/main" id="{7861E206-B165-4F73-9EE2-A81DDAA7AD03}"/>
              </a:ext>
            </a:extLst>
          </p:cNvPr>
          <p:cNvSpPr txBox="1"/>
          <p:nvPr/>
        </p:nvSpPr>
        <p:spPr>
          <a:xfrm>
            <a:off x="6098616" y="6458340"/>
            <a:ext cx="2436821" cy="369332"/>
          </a:xfrm>
          <a:prstGeom prst="rect">
            <a:avLst/>
          </a:prstGeom>
          <a:noFill/>
        </p:spPr>
        <p:txBody>
          <a:bodyPr wrap="none" rtlCol="0">
            <a:spAutoFit/>
          </a:bodyPr>
          <a:lstStyle/>
          <a:p>
            <a:r>
              <a:rPr lang="fr-FR" dirty="0"/>
              <a:t>Version du 25 avril 2019</a:t>
            </a:r>
          </a:p>
        </p:txBody>
      </p:sp>
    </p:spTree>
    <p:extLst>
      <p:ext uri="{BB962C8B-B14F-4D97-AF65-F5344CB8AC3E}">
        <p14:creationId xmlns:p14="http://schemas.microsoft.com/office/powerpoint/2010/main" val="111102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BF6FA5-A066-4550-BD9D-48C666386C73}"/>
              </a:ext>
            </a:extLst>
          </p:cNvPr>
          <p:cNvSpPr/>
          <p:nvPr/>
        </p:nvSpPr>
        <p:spPr>
          <a:xfrm>
            <a:off x="798897" y="991402"/>
            <a:ext cx="7594333" cy="3893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E8FDF80-D7AD-429F-879F-A82C57026EDF}"/>
              </a:ext>
            </a:extLst>
          </p:cNvPr>
          <p:cNvSpPr>
            <a:spLocks noGrp="1"/>
          </p:cNvSpPr>
          <p:nvPr>
            <p:ph type="title"/>
          </p:nvPr>
        </p:nvSpPr>
        <p:spPr>
          <a:xfrm>
            <a:off x="603047" y="116409"/>
            <a:ext cx="7886700" cy="819937"/>
          </a:xfrm>
        </p:spPr>
        <p:txBody>
          <a:bodyPr>
            <a:normAutofit/>
          </a:bodyPr>
          <a:lstStyle/>
          <a:p>
            <a:pPr algn="ctr"/>
            <a:r>
              <a:rPr lang="fr-FR" sz="3600" b="1" dirty="0">
                <a:solidFill>
                  <a:schemeClr val="bg1"/>
                </a:solidFill>
              </a:rPr>
              <a:t>Principe de la PWM</a:t>
            </a:r>
          </a:p>
        </p:txBody>
      </p:sp>
      <p:sp>
        <p:nvSpPr>
          <p:cNvPr id="3" name="Espace réservé du contenu 2">
            <a:extLst>
              <a:ext uri="{FF2B5EF4-FFF2-40B4-BE49-F238E27FC236}">
                <a16:creationId xmlns:a16="http://schemas.microsoft.com/office/drawing/2014/main" id="{B746ED5B-FCA4-4D17-B954-539005BCBBEC}"/>
              </a:ext>
            </a:extLst>
          </p:cNvPr>
          <p:cNvSpPr>
            <a:spLocks noGrp="1"/>
          </p:cNvSpPr>
          <p:nvPr>
            <p:ph idx="1"/>
          </p:nvPr>
        </p:nvSpPr>
        <p:spPr>
          <a:xfrm>
            <a:off x="196905" y="5041868"/>
            <a:ext cx="8623821" cy="1746832"/>
          </a:xfrm>
        </p:spPr>
        <p:txBody>
          <a:bodyPr>
            <a:normAutofit/>
          </a:bodyPr>
          <a:lstStyle/>
          <a:p>
            <a:pPr algn="just"/>
            <a:r>
              <a:rPr lang="fr-FR" sz="1600" dirty="0">
                <a:solidFill>
                  <a:schemeClr val="bg1"/>
                </a:solidFill>
              </a:rPr>
              <a:t>La modulation de largeur d'impulsion (PWM) est une méthode qui permet de </a:t>
            </a:r>
            <a:r>
              <a:rPr lang="fr-FR" sz="1600" dirty="0"/>
              <a:t>simuler un signal analogique</a:t>
            </a:r>
            <a:r>
              <a:rPr lang="fr-FR" sz="1600" dirty="0">
                <a:solidFill>
                  <a:schemeClr val="bg1"/>
                </a:solidFill>
              </a:rPr>
              <a:t> en utilisant une source numérique.</a:t>
            </a:r>
          </a:p>
          <a:p>
            <a:pPr algn="just"/>
            <a:r>
              <a:rPr lang="fr-FR" sz="1600" dirty="0">
                <a:solidFill>
                  <a:schemeClr val="bg1"/>
                </a:solidFill>
              </a:rPr>
              <a:t>On génère un signal </a:t>
            </a:r>
            <a:r>
              <a:rPr lang="fr-FR" sz="1600" dirty="0"/>
              <a:t>carré</a:t>
            </a:r>
            <a:r>
              <a:rPr lang="fr-FR" sz="1600" dirty="0">
                <a:solidFill>
                  <a:schemeClr val="bg1"/>
                </a:solidFill>
              </a:rPr>
              <a:t>, de fréquence donnée (490Hz) qui est à +3.3V (haut) pendant une proportion paramétrable de la période, et à 0V (bas) le reste du temps.</a:t>
            </a:r>
          </a:p>
          <a:p>
            <a:pPr algn="just"/>
            <a:r>
              <a:rPr lang="fr-FR" sz="1600" dirty="0">
                <a:solidFill>
                  <a:schemeClr val="bg1"/>
                </a:solidFill>
              </a:rPr>
              <a:t>C’est un moyen de moduler l’énergie envoyée à un actuateur. Usages : faire changer la vitesse de rotation d’un moteur ou encore la luminosité d’une diode (c’est ce que l’on va voir par la suite).</a:t>
            </a:r>
          </a:p>
        </p:txBody>
      </p:sp>
      <p:pic>
        <p:nvPicPr>
          <p:cNvPr id="9" name="Image 8">
            <a:extLst>
              <a:ext uri="{FF2B5EF4-FFF2-40B4-BE49-F238E27FC236}">
                <a16:creationId xmlns:a16="http://schemas.microsoft.com/office/drawing/2014/main" id="{EE91183E-7473-41CD-BBA2-A4BDA3B5F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99" y="1112528"/>
            <a:ext cx="7227834" cy="3676155"/>
          </a:xfrm>
          <a:prstGeom prst="rect">
            <a:avLst/>
          </a:prstGeom>
        </p:spPr>
      </p:pic>
      <p:sp>
        <p:nvSpPr>
          <p:cNvPr id="5" name="Espace réservé du numéro de diapositive 4">
            <a:extLst>
              <a:ext uri="{FF2B5EF4-FFF2-40B4-BE49-F238E27FC236}">
                <a16:creationId xmlns:a16="http://schemas.microsoft.com/office/drawing/2014/main" id="{5076D912-312A-42C6-9037-CDB519E3821B}"/>
              </a:ext>
            </a:extLst>
          </p:cNvPr>
          <p:cNvSpPr>
            <a:spLocks noGrp="1"/>
          </p:cNvSpPr>
          <p:nvPr>
            <p:ph type="sldNum" sz="quarter" idx="12"/>
          </p:nvPr>
        </p:nvSpPr>
        <p:spPr>
          <a:xfrm>
            <a:off x="7042695" y="61353"/>
            <a:ext cx="2057400" cy="365125"/>
          </a:xfrm>
        </p:spPr>
        <p:txBody>
          <a:bodyPr/>
          <a:lstStyle/>
          <a:p>
            <a:fld id="{7890B89A-A0DE-4052-B430-B0474622C676}" type="slidenum">
              <a:rPr lang="fr-FR" smtClean="0"/>
              <a:t>10</a:t>
            </a:fld>
            <a:endParaRPr lang="fr-FR" dirty="0"/>
          </a:p>
        </p:txBody>
      </p:sp>
    </p:spTree>
    <p:extLst>
      <p:ext uri="{BB962C8B-B14F-4D97-AF65-F5344CB8AC3E}">
        <p14:creationId xmlns:p14="http://schemas.microsoft.com/office/powerpoint/2010/main" val="365006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F5BEB-EBD8-4019-8CB5-E19CEC1F3FA2}"/>
              </a:ext>
            </a:extLst>
          </p:cNvPr>
          <p:cNvSpPr>
            <a:spLocks noGrp="1"/>
          </p:cNvSpPr>
          <p:nvPr>
            <p:ph type="title"/>
          </p:nvPr>
        </p:nvSpPr>
        <p:spPr>
          <a:xfrm>
            <a:off x="105347" y="2658411"/>
            <a:ext cx="8695350" cy="1325563"/>
          </a:xfrm>
        </p:spPr>
        <p:txBody>
          <a:bodyPr>
            <a:noAutofit/>
          </a:bodyPr>
          <a:lstStyle/>
          <a:p>
            <a:pPr algn="ctr"/>
            <a:r>
              <a:rPr lang="fr-FR" sz="5400" b="1" dirty="0"/>
              <a:t>Partie 2 : </a:t>
            </a:r>
            <a:br>
              <a:rPr lang="fr-FR" sz="5400" b="1" dirty="0"/>
            </a:br>
            <a:r>
              <a:rPr lang="fr-FR" sz="5400" b="1" dirty="0"/>
              <a:t>Développer avec Arduino</a:t>
            </a:r>
          </a:p>
        </p:txBody>
      </p:sp>
    </p:spTree>
    <p:extLst>
      <p:ext uri="{BB962C8B-B14F-4D97-AF65-F5344CB8AC3E}">
        <p14:creationId xmlns:p14="http://schemas.microsoft.com/office/powerpoint/2010/main" val="872301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ZoneTexte 5">
            <a:extLst>
              <a:ext uri="{FF2B5EF4-FFF2-40B4-BE49-F238E27FC236}">
                <a16:creationId xmlns:a16="http://schemas.microsoft.com/office/drawing/2014/main" id="{9B34EC0F-6EDD-4981-9637-13CE5B566459}"/>
              </a:ext>
            </a:extLst>
          </p:cNvPr>
          <p:cNvSpPr txBox="1"/>
          <p:nvPr/>
        </p:nvSpPr>
        <p:spPr>
          <a:xfrm>
            <a:off x="1467750" y="5348020"/>
            <a:ext cx="7279276" cy="1200329"/>
          </a:xfrm>
          <a:prstGeom prst="rect">
            <a:avLst/>
          </a:prstGeom>
        </p:spPr>
        <p:txBody>
          <a:bodyPr wrap="square">
            <a:spAutoFit/>
          </a:bodyPr>
          <a:lstStyle>
            <a:defPPr>
              <a:defRPr lang="en-US"/>
            </a:defPPr>
            <a:lvl2pPr marL="0" lvl="1">
              <a:defRPr>
                <a:solidFill>
                  <a:schemeClr val="bg1"/>
                </a:solidFill>
              </a:defRPr>
            </a:lvl2pPr>
          </a:lstStyle>
          <a:p>
            <a:pPr algn="just"/>
            <a:r>
              <a:rPr lang="fr-FR" dirty="0">
                <a:solidFill>
                  <a:schemeClr val="bg1"/>
                </a:solidFill>
              </a:rPr>
              <a:t>Les cartes Arduino ont un niveau « haut » à 5 volts. Les microcontrôleurs STM32 ont un niveau « haut » à 3.3 volts.</a:t>
            </a:r>
          </a:p>
          <a:p>
            <a:pPr algn="just"/>
            <a:r>
              <a:rPr lang="fr-FR" dirty="0">
                <a:solidFill>
                  <a:schemeClr val="bg1"/>
                </a:solidFill>
              </a:rPr>
              <a:t>Pour être sur qu’un capteur analogique ou actuateur fonctionnera correctement sur la carte, </a:t>
            </a:r>
            <a:r>
              <a:rPr lang="fr-FR" b="1" dirty="0">
                <a:solidFill>
                  <a:srgbClr val="FF0000"/>
                </a:solidFill>
              </a:rPr>
              <a:t>il doit être conçu pour fonctionner en 3.3 volts !</a:t>
            </a:r>
            <a:endParaRPr lang="fr-FR" dirty="0">
              <a:solidFill>
                <a:schemeClr val="bg1"/>
              </a:solidFill>
            </a:endParaRPr>
          </a:p>
        </p:txBody>
      </p:sp>
      <p:sp>
        <p:nvSpPr>
          <p:cNvPr id="2" name="Titre 1">
            <a:extLst>
              <a:ext uri="{FF2B5EF4-FFF2-40B4-BE49-F238E27FC236}">
                <a16:creationId xmlns:a16="http://schemas.microsoft.com/office/drawing/2014/main" id="{3D059809-90BF-40D8-8C94-EBBCE94509BC}"/>
              </a:ext>
            </a:extLst>
          </p:cNvPr>
          <p:cNvSpPr>
            <a:spLocks noGrp="1"/>
          </p:cNvSpPr>
          <p:nvPr>
            <p:ph type="title"/>
          </p:nvPr>
        </p:nvSpPr>
        <p:spPr>
          <a:xfrm>
            <a:off x="571583" y="109525"/>
            <a:ext cx="7886700" cy="806969"/>
          </a:xfrm>
        </p:spPr>
        <p:txBody>
          <a:bodyPr>
            <a:normAutofit/>
          </a:bodyPr>
          <a:lstStyle/>
          <a:p>
            <a:pPr algn="ctr"/>
            <a:r>
              <a:rPr lang="fr-FR" sz="3600" b="1" dirty="0">
                <a:solidFill>
                  <a:srgbClr val="FFFF00"/>
                </a:solidFill>
              </a:rPr>
              <a:t>STM32duino, Arduino pour STM32</a:t>
            </a:r>
          </a:p>
        </p:txBody>
      </p:sp>
      <p:pic>
        <p:nvPicPr>
          <p:cNvPr id="5" name="Espace réservé du contenu 4">
            <a:extLst>
              <a:ext uri="{FF2B5EF4-FFF2-40B4-BE49-F238E27FC236}">
                <a16:creationId xmlns:a16="http://schemas.microsoft.com/office/drawing/2014/main" id="{B5182900-5B65-431C-8D4E-4BE29973F2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954" y="916494"/>
            <a:ext cx="1571592" cy="1571592"/>
          </a:xfrm>
        </p:spPr>
      </p:pic>
      <p:sp>
        <p:nvSpPr>
          <p:cNvPr id="4" name="ZoneTexte 3">
            <a:extLst>
              <a:ext uri="{FF2B5EF4-FFF2-40B4-BE49-F238E27FC236}">
                <a16:creationId xmlns:a16="http://schemas.microsoft.com/office/drawing/2014/main" id="{C15840B1-88FD-4368-8F86-C91B7B638614}"/>
              </a:ext>
            </a:extLst>
          </p:cNvPr>
          <p:cNvSpPr txBox="1"/>
          <p:nvPr/>
        </p:nvSpPr>
        <p:spPr>
          <a:xfrm>
            <a:off x="2585876" y="1010758"/>
            <a:ext cx="5275419" cy="1477328"/>
          </a:xfrm>
          <a:prstGeom prst="rect">
            <a:avLst/>
          </a:prstGeom>
          <a:noFill/>
        </p:spPr>
        <p:txBody>
          <a:bodyPr wrap="none" rtlCol="0">
            <a:spAutoFit/>
          </a:bodyPr>
          <a:lstStyle/>
          <a:p>
            <a:r>
              <a:rPr lang="fr-FR" b="1" dirty="0"/>
              <a:t>Les avantages de l’écosystème Arduino</a:t>
            </a:r>
          </a:p>
          <a:p>
            <a:pPr marL="800100" lvl="1" indent="-342900">
              <a:buFont typeface="Arial" panose="020B0604020202020204" pitchFamily="34" charset="0"/>
              <a:buChar char="•"/>
            </a:pPr>
            <a:r>
              <a:rPr lang="fr-FR" dirty="0">
                <a:solidFill>
                  <a:schemeClr val="bg1"/>
                </a:solidFill>
              </a:rPr>
              <a:t>Apprentissage aisé (conçu pour cela)</a:t>
            </a:r>
          </a:p>
          <a:p>
            <a:pPr marL="800100" lvl="1" indent="-342900">
              <a:buFont typeface="Arial" panose="020B0604020202020204" pitchFamily="34" charset="0"/>
              <a:buChar char="•"/>
            </a:pPr>
            <a:r>
              <a:rPr lang="fr-FR" dirty="0">
                <a:solidFill>
                  <a:schemeClr val="bg1"/>
                </a:solidFill>
              </a:rPr>
              <a:t>Largement documenté sur Internet</a:t>
            </a:r>
          </a:p>
          <a:p>
            <a:pPr marL="800100" lvl="1" indent="-342900">
              <a:buFont typeface="Arial" panose="020B0604020202020204" pitchFamily="34" charset="0"/>
              <a:buChar char="•"/>
            </a:pPr>
            <a:r>
              <a:rPr lang="fr-FR" dirty="0">
                <a:solidFill>
                  <a:schemeClr val="bg1"/>
                </a:solidFill>
              </a:rPr>
              <a:t>Standard pour tous les « bricoleurs »</a:t>
            </a:r>
          </a:p>
          <a:p>
            <a:pPr marL="800100" lvl="1" indent="-342900">
              <a:buFont typeface="Arial" panose="020B0604020202020204" pitchFamily="34" charset="0"/>
              <a:buChar char="•"/>
            </a:pPr>
            <a:r>
              <a:rPr lang="fr-FR" dirty="0">
                <a:solidFill>
                  <a:schemeClr val="bg1"/>
                </a:solidFill>
              </a:rPr>
              <a:t>Bien suffisant pour la plupart des applications</a:t>
            </a:r>
          </a:p>
        </p:txBody>
      </p:sp>
      <p:sp>
        <p:nvSpPr>
          <p:cNvPr id="6" name="ZoneTexte 5">
            <a:extLst>
              <a:ext uri="{FF2B5EF4-FFF2-40B4-BE49-F238E27FC236}">
                <a16:creationId xmlns:a16="http://schemas.microsoft.com/office/drawing/2014/main" id="{9B34EC0F-6EDD-4981-9637-13CE5B566459}"/>
              </a:ext>
            </a:extLst>
          </p:cNvPr>
          <p:cNvSpPr txBox="1"/>
          <p:nvPr/>
        </p:nvSpPr>
        <p:spPr>
          <a:xfrm>
            <a:off x="282839" y="2586258"/>
            <a:ext cx="8464187" cy="1938992"/>
          </a:xfrm>
          <a:prstGeom prst="rect">
            <a:avLst/>
          </a:prstGeom>
          <a:noFill/>
        </p:spPr>
        <p:txBody>
          <a:bodyPr wrap="square" rtlCol="0">
            <a:spAutoFit/>
          </a:bodyPr>
          <a:lstStyle/>
          <a:p>
            <a:r>
              <a:rPr lang="fr-FR" b="1" dirty="0"/>
              <a:t>Principaux inconvénients</a:t>
            </a:r>
          </a:p>
          <a:p>
            <a:pPr marL="742950" lvl="1" indent="-285750" algn="just">
              <a:buFontTx/>
              <a:buChar char="-"/>
            </a:pPr>
            <a:r>
              <a:rPr lang="fr-FR" dirty="0">
                <a:solidFill>
                  <a:schemeClr val="bg1"/>
                </a:solidFill>
              </a:rPr>
              <a:t>Il donne un accès très restreint aux ressources des microcontrôleurs STM32. Par exemple, les modes très basse consommation et la gestion fine des interruptions sont accessibles, mais leur programmation reste limitée.</a:t>
            </a:r>
          </a:p>
          <a:p>
            <a:pPr marL="742950" lvl="1" indent="-285750" algn="just">
              <a:buFontTx/>
              <a:buChar char="-"/>
            </a:pPr>
            <a:r>
              <a:rPr lang="fr-FR" dirty="0">
                <a:solidFill>
                  <a:schemeClr val="bg1"/>
                </a:solidFill>
              </a:rPr>
              <a:t>L’IDE Arduino ne propose pas de debugger.</a:t>
            </a:r>
          </a:p>
          <a:p>
            <a:pPr lvl="1" algn="just"/>
            <a:endParaRPr lang="fr-FR" sz="1200" dirty="0">
              <a:solidFill>
                <a:schemeClr val="bg1"/>
              </a:solidFill>
            </a:endParaRPr>
          </a:p>
          <a:p>
            <a:pPr lvl="1" algn="just"/>
            <a:r>
              <a:rPr lang="fr-FR" b="1" dirty="0"/>
              <a:t>Ce sont les prix à payer pour la simplicité d’utilisation !</a:t>
            </a:r>
          </a:p>
        </p:txBody>
      </p:sp>
      <p:sp>
        <p:nvSpPr>
          <p:cNvPr id="7" name="Rectangle 6">
            <a:extLst>
              <a:ext uri="{FF2B5EF4-FFF2-40B4-BE49-F238E27FC236}">
                <a16:creationId xmlns:a16="http://schemas.microsoft.com/office/drawing/2014/main" id="{6C03942D-0AE9-42EF-865F-BE986A7E6CC0}"/>
              </a:ext>
            </a:extLst>
          </p:cNvPr>
          <p:cNvSpPr/>
          <p:nvPr/>
        </p:nvSpPr>
        <p:spPr>
          <a:xfrm>
            <a:off x="282839" y="4644864"/>
            <a:ext cx="8427416" cy="646331"/>
          </a:xfrm>
          <a:prstGeom prst="rect">
            <a:avLst/>
          </a:prstGeom>
        </p:spPr>
        <p:txBody>
          <a:bodyPr wrap="square">
            <a:spAutoFit/>
          </a:bodyPr>
          <a:lstStyle/>
          <a:p>
            <a:pPr marL="0" lvl="1"/>
            <a:r>
              <a:rPr lang="fr-FR" dirty="0">
                <a:solidFill>
                  <a:schemeClr val="bg1"/>
                </a:solidFill>
              </a:rPr>
              <a:t>État de l’art STM32Duino (liste non exhaustive des bibliothèques dédiées et/ou testées par ST ) : </a:t>
            </a:r>
            <a:r>
              <a:rPr lang="fr-FR" dirty="0"/>
              <a:t>http://stm32duino.com/viewtopic.php?f=60&amp;t=2812</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839" y="5446041"/>
            <a:ext cx="1072796" cy="1069526"/>
          </a:xfrm>
          <a:prstGeom prst="rect">
            <a:avLst/>
          </a:prstGeom>
        </p:spPr>
      </p:pic>
      <p:sp>
        <p:nvSpPr>
          <p:cNvPr id="9" name="Espace réservé du numéro de diapositive 8">
            <a:extLst>
              <a:ext uri="{FF2B5EF4-FFF2-40B4-BE49-F238E27FC236}">
                <a16:creationId xmlns:a16="http://schemas.microsoft.com/office/drawing/2014/main" id="{78318A05-5A3A-4B03-A4FC-F500C6AEFD9D}"/>
              </a:ext>
            </a:extLst>
          </p:cNvPr>
          <p:cNvSpPr>
            <a:spLocks noGrp="1"/>
          </p:cNvSpPr>
          <p:nvPr>
            <p:ph type="sldNum" sz="quarter" idx="12"/>
          </p:nvPr>
        </p:nvSpPr>
        <p:spPr>
          <a:xfrm>
            <a:off x="7011299" y="51686"/>
            <a:ext cx="2057400" cy="365125"/>
          </a:xfrm>
        </p:spPr>
        <p:txBody>
          <a:bodyPr/>
          <a:lstStyle/>
          <a:p>
            <a:fld id="{7890B89A-A0DE-4052-B430-B0474622C676}" type="slidenum">
              <a:rPr lang="fr-FR" smtClean="0"/>
              <a:t>12</a:t>
            </a:fld>
            <a:endParaRPr lang="fr-FR"/>
          </a:p>
        </p:txBody>
      </p:sp>
    </p:spTree>
    <p:extLst>
      <p:ext uri="{BB962C8B-B14F-4D97-AF65-F5344CB8AC3E}">
        <p14:creationId xmlns:p14="http://schemas.microsoft.com/office/powerpoint/2010/main" val="38962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C839C-CB97-4EFC-A3FF-A85817967B2E}"/>
              </a:ext>
            </a:extLst>
          </p:cNvPr>
          <p:cNvSpPr>
            <a:spLocks noGrp="1"/>
          </p:cNvSpPr>
          <p:nvPr>
            <p:ph type="title"/>
          </p:nvPr>
        </p:nvSpPr>
        <p:spPr>
          <a:xfrm>
            <a:off x="873838" y="75410"/>
            <a:ext cx="7909873" cy="666114"/>
          </a:xfrm>
        </p:spPr>
        <p:txBody>
          <a:bodyPr>
            <a:normAutofit/>
          </a:bodyPr>
          <a:lstStyle/>
          <a:p>
            <a:pPr algn="ctr"/>
            <a:r>
              <a:rPr lang="fr-FR" sz="3600" b="1" dirty="0">
                <a:solidFill>
                  <a:schemeClr val="bg1"/>
                </a:solidFill>
              </a:rPr>
              <a:t>Configurer l’IDE Arduino (1 /3)</a:t>
            </a:r>
          </a:p>
        </p:txBody>
      </p:sp>
      <p:grpSp>
        <p:nvGrpSpPr>
          <p:cNvPr id="16" name="Groupe 15">
            <a:extLst>
              <a:ext uri="{FF2B5EF4-FFF2-40B4-BE49-F238E27FC236}">
                <a16:creationId xmlns:a16="http://schemas.microsoft.com/office/drawing/2014/main" id="{A8ECDA3C-C9FD-4DB3-9A81-37085DFF754C}"/>
              </a:ext>
            </a:extLst>
          </p:cNvPr>
          <p:cNvGrpSpPr/>
          <p:nvPr/>
        </p:nvGrpSpPr>
        <p:grpSpPr>
          <a:xfrm>
            <a:off x="96131" y="1562153"/>
            <a:ext cx="4259894" cy="5195929"/>
            <a:chOff x="76495" y="1366647"/>
            <a:chExt cx="4259894" cy="5195929"/>
          </a:xfrm>
        </p:grpSpPr>
        <p:pic>
          <p:nvPicPr>
            <p:cNvPr id="4" name="Image 3">
              <a:extLst>
                <a:ext uri="{FF2B5EF4-FFF2-40B4-BE49-F238E27FC236}">
                  <a16:creationId xmlns:a16="http://schemas.microsoft.com/office/drawing/2014/main" id="{5F468C1A-159E-4E1B-A769-47DDB636FC59}"/>
                </a:ext>
              </a:extLst>
            </p:cNvPr>
            <p:cNvPicPr>
              <a:picLocks noChangeAspect="1"/>
            </p:cNvPicPr>
            <p:nvPr/>
          </p:nvPicPr>
          <p:blipFill>
            <a:blip r:embed="rId2"/>
            <a:stretch>
              <a:fillRect/>
            </a:stretch>
          </p:blipFill>
          <p:spPr>
            <a:xfrm>
              <a:off x="76496" y="1771412"/>
              <a:ext cx="4259893" cy="4191000"/>
            </a:xfrm>
            <a:prstGeom prst="rect">
              <a:avLst/>
            </a:prstGeom>
          </p:spPr>
        </p:pic>
        <p:sp>
          <p:nvSpPr>
            <p:cNvPr id="7" name="ZoneTexte 6">
              <a:extLst>
                <a:ext uri="{FF2B5EF4-FFF2-40B4-BE49-F238E27FC236}">
                  <a16:creationId xmlns:a16="http://schemas.microsoft.com/office/drawing/2014/main" id="{84A7CB3F-467A-426E-96F4-08B78190A27A}"/>
                </a:ext>
              </a:extLst>
            </p:cNvPr>
            <p:cNvSpPr txBox="1"/>
            <p:nvPr/>
          </p:nvSpPr>
          <p:spPr>
            <a:xfrm>
              <a:off x="76495" y="1366647"/>
              <a:ext cx="2562689" cy="369332"/>
            </a:xfrm>
            <a:prstGeom prst="rect">
              <a:avLst/>
            </a:prstGeom>
            <a:noFill/>
          </p:spPr>
          <p:txBody>
            <a:bodyPr wrap="none" rtlCol="0">
              <a:spAutoFit/>
            </a:bodyPr>
            <a:lstStyle/>
            <a:p>
              <a:r>
                <a:rPr lang="fr-FR" b="1" dirty="0">
                  <a:solidFill>
                    <a:schemeClr val="bg1"/>
                  </a:solidFill>
                </a:rPr>
                <a:t>1- Fichiers &gt; Préférences</a:t>
              </a:r>
            </a:p>
          </p:txBody>
        </p:sp>
        <p:cxnSp>
          <p:nvCxnSpPr>
            <p:cNvPr id="11" name="Connecteur droit 10">
              <a:extLst>
                <a:ext uri="{FF2B5EF4-FFF2-40B4-BE49-F238E27FC236}">
                  <a16:creationId xmlns:a16="http://schemas.microsoft.com/office/drawing/2014/main" id="{C73DB4E4-A01D-48A7-A94E-2D8A52A25B6D}"/>
                </a:ext>
              </a:extLst>
            </p:cNvPr>
            <p:cNvCxnSpPr>
              <a:cxnSpLocks/>
              <a:stCxn id="14" idx="2"/>
            </p:cNvCxnSpPr>
            <p:nvPr/>
          </p:nvCxnSpPr>
          <p:spPr>
            <a:xfrm flipH="1">
              <a:off x="1488440" y="5086589"/>
              <a:ext cx="1247202" cy="105317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 coins arrondis 13">
              <a:extLst>
                <a:ext uri="{FF2B5EF4-FFF2-40B4-BE49-F238E27FC236}">
                  <a16:creationId xmlns:a16="http://schemas.microsoft.com/office/drawing/2014/main" id="{91B2FF27-C9C4-4700-80D9-313936794DA5}"/>
                </a:ext>
              </a:extLst>
            </p:cNvPr>
            <p:cNvSpPr/>
            <p:nvPr/>
          </p:nvSpPr>
          <p:spPr>
            <a:xfrm>
              <a:off x="1686684" y="4938206"/>
              <a:ext cx="2097916" cy="1483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765C4C-EBF1-404F-B3D4-56C10B28397D}"/>
                </a:ext>
              </a:extLst>
            </p:cNvPr>
            <p:cNvSpPr/>
            <p:nvPr/>
          </p:nvSpPr>
          <p:spPr>
            <a:xfrm>
              <a:off x="76495" y="6100911"/>
              <a:ext cx="4259893" cy="461665"/>
            </a:xfrm>
            <a:prstGeom prst="rect">
              <a:avLst/>
            </a:prstGeom>
            <a:solidFill>
              <a:schemeClr val="bg1"/>
            </a:solidFill>
          </p:spPr>
          <p:txBody>
            <a:bodyPr wrap="square">
              <a:spAutoFit/>
            </a:bodyPr>
            <a:lstStyle/>
            <a:p>
              <a:r>
                <a:rPr lang="fr-FR" sz="1200" dirty="0"/>
                <a:t>https://github.com/stm32duino/BoardManagerFiles/raw/master/STM32/package_stm_index.json</a:t>
              </a:r>
            </a:p>
          </p:txBody>
        </p:sp>
      </p:grpSp>
      <p:grpSp>
        <p:nvGrpSpPr>
          <p:cNvPr id="28" name="Groupe 27">
            <a:extLst>
              <a:ext uri="{FF2B5EF4-FFF2-40B4-BE49-F238E27FC236}">
                <a16:creationId xmlns:a16="http://schemas.microsoft.com/office/drawing/2014/main" id="{203A9634-ED58-468B-BDC5-540BAC80448C}"/>
              </a:ext>
            </a:extLst>
          </p:cNvPr>
          <p:cNvGrpSpPr/>
          <p:nvPr/>
        </p:nvGrpSpPr>
        <p:grpSpPr>
          <a:xfrm>
            <a:off x="4432753" y="1617347"/>
            <a:ext cx="4572000" cy="5069564"/>
            <a:chOff x="4376482" y="892848"/>
            <a:chExt cx="4572000" cy="5069564"/>
          </a:xfrm>
        </p:grpSpPr>
        <p:sp>
          <p:nvSpPr>
            <p:cNvPr id="17" name="ZoneTexte 16">
              <a:extLst>
                <a:ext uri="{FF2B5EF4-FFF2-40B4-BE49-F238E27FC236}">
                  <a16:creationId xmlns:a16="http://schemas.microsoft.com/office/drawing/2014/main" id="{8E351E3B-AE9B-47B5-861A-CCB5DEA5FA3B}"/>
                </a:ext>
              </a:extLst>
            </p:cNvPr>
            <p:cNvSpPr txBox="1"/>
            <p:nvPr/>
          </p:nvSpPr>
          <p:spPr>
            <a:xfrm>
              <a:off x="4426634" y="892848"/>
              <a:ext cx="4351214" cy="646331"/>
            </a:xfrm>
            <a:prstGeom prst="rect">
              <a:avLst/>
            </a:prstGeom>
            <a:noFill/>
          </p:spPr>
          <p:txBody>
            <a:bodyPr wrap="square" rtlCol="0">
              <a:spAutoFit/>
            </a:bodyPr>
            <a:lstStyle/>
            <a:p>
              <a:pPr algn="ctr"/>
              <a:r>
                <a:rPr lang="fr-FR" b="1" dirty="0">
                  <a:solidFill>
                    <a:schemeClr val="bg1"/>
                  </a:solidFill>
                </a:rPr>
                <a:t>2- Outils &gt; Type de carte :… &gt; Gestionnaire de cartes</a:t>
              </a:r>
            </a:p>
          </p:txBody>
        </p:sp>
        <p:pic>
          <p:nvPicPr>
            <p:cNvPr id="18" name="Image 17">
              <a:extLst>
                <a:ext uri="{FF2B5EF4-FFF2-40B4-BE49-F238E27FC236}">
                  <a16:creationId xmlns:a16="http://schemas.microsoft.com/office/drawing/2014/main" id="{504A585E-B0C8-4D5D-96A2-5C88B535B1F1}"/>
                </a:ext>
              </a:extLst>
            </p:cNvPr>
            <p:cNvPicPr>
              <a:picLocks noChangeAspect="1"/>
            </p:cNvPicPr>
            <p:nvPr/>
          </p:nvPicPr>
          <p:blipFill>
            <a:blip r:embed="rId3"/>
            <a:stretch>
              <a:fillRect/>
            </a:stretch>
          </p:blipFill>
          <p:spPr>
            <a:xfrm>
              <a:off x="4376482" y="2509996"/>
              <a:ext cx="4572000" cy="2576593"/>
            </a:xfrm>
            <a:prstGeom prst="rect">
              <a:avLst/>
            </a:prstGeom>
          </p:spPr>
        </p:pic>
        <p:sp>
          <p:nvSpPr>
            <p:cNvPr id="19" name="Rectangle : coins arrondis 18">
              <a:extLst>
                <a:ext uri="{FF2B5EF4-FFF2-40B4-BE49-F238E27FC236}">
                  <a16:creationId xmlns:a16="http://schemas.microsoft.com/office/drawing/2014/main" id="{D5D03900-A082-4CAE-BAD5-5060D1A2FAB9}"/>
                </a:ext>
              </a:extLst>
            </p:cNvPr>
            <p:cNvSpPr/>
            <p:nvPr/>
          </p:nvSpPr>
          <p:spPr>
            <a:xfrm>
              <a:off x="5390300" y="2692877"/>
              <a:ext cx="426596" cy="1335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A1B1CFB4-BCC2-46B4-84A9-B730D2524824}"/>
                </a:ext>
              </a:extLst>
            </p:cNvPr>
            <p:cNvCxnSpPr>
              <a:cxnSpLocks/>
            </p:cNvCxnSpPr>
            <p:nvPr/>
          </p:nvCxnSpPr>
          <p:spPr>
            <a:xfrm>
              <a:off x="5431214" y="2087543"/>
              <a:ext cx="136466" cy="60533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256F48E-FBA4-467D-8F2D-98524A3A788F}"/>
                </a:ext>
              </a:extLst>
            </p:cNvPr>
            <p:cNvSpPr/>
            <p:nvPr/>
          </p:nvSpPr>
          <p:spPr>
            <a:xfrm>
              <a:off x="4467547" y="1880061"/>
              <a:ext cx="1272853" cy="276999"/>
            </a:xfrm>
            <a:prstGeom prst="rect">
              <a:avLst/>
            </a:prstGeom>
            <a:solidFill>
              <a:schemeClr val="bg1"/>
            </a:solidFill>
          </p:spPr>
          <p:txBody>
            <a:bodyPr wrap="square">
              <a:spAutoFit/>
            </a:bodyPr>
            <a:lstStyle/>
            <a:p>
              <a:r>
                <a:rPr lang="fr-FR" sz="1200" dirty="0"/>
                <a:t>Taper « STM32 »</a:t>
              </a:r>
            </a:p>
          </p:txBody>
        </p:sp>
        <p:sp>
          <p:nvSpPr>
            <p:cNvPr id="23" name="Rectangle : coins arrondis 22">
              <a:extLst>
                <a:ext uri="{FF2B5EF4-FFF2-40B4-BE49-F238E27FC236}">
                  <a16:creationId xmlns:a16="http://schemas.microsoft.com/office/drawing/2014/main" id="{27071868-2797-46B4-B9C6-7F08ADBE4306}"/>
                </a:ext>
              </a:extLst>
            </p:cNvPr>
            <p:cNvSpPr/>
            <p:nvPr/>
          </p:nvSpPr>
          <p:spPr>
            <a:xfrm>
              <a:off x="8351940" y="3982720"/>
              <a:ext cx="375500" cy="1334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23">
              <a:extLst>
                <a:ext uri="{FF2B5EF4-FFF2-40B4-BE49-F238E27FC236}">
                  <a16:creationId xmlns:a16="http://schemas.microsoft.com/office/drawing/2014/main" id="{DA625660-76ED-4710-A9CC-830D7C07FB82}"/>
                </a:ext>
              </a:extLst>
            </p:cNvPr>
            <p:cNvCxnSpPr>
              <a:cxnSpLocks/>
              <a:endCxn id="23" idx="2"/>
            </p:cNvCxnSpPr>
            <p:nvPr/>
          </p:nvCxnSpPr>
          <p:spPr>
            <a:xfrm flipV="1">
              <a:off x="5816896" y="4116140"/>
              <a:ext cx="2722794" cy="124093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CD86F4A-EF3C-43D5-9AE3-58FB9C4F7747}"/>
                </a:ext>
              </a:extLst>
            </p:cNvPr>
            <p:cNvSpPr/>
            <p:nvPr/>
          </p:nvSpPr>
          <p:spPr>
            <a:xfrm>
              <a:off x="4467547" y="5288095"/>
              <a:ext cx="1404933" cy="276999"/>
            </a:xfrm>
            <a:prstGeom prst="rect">
              <a:avLst/>
            </a:prstGeom>
            <a:solidFill>
              <a:schemeClr val="bg1"/>
            </a:solidFill>
          </p:spPr>
          <p:txBody>
            <a:bodyPr wrap="square">
              <a:spAutoFit/>
            </a:bodyPr>
            <a:lstStyle/>
            <a:p>
              <a:r>
                <a:rPr lang="fr-FR" sz="1200" dirty="0"/>
                <a:t>Clic sur « Installer »</a:t>
              </a:r>
            </a:p>
          </p:txBody>
        </p:sp>
        <p:sp>
          <p:nvSpPr>
            <p:cNvPr id="27" name="Rectangle 26">
              <a:extLst>
                <a:ext uri="{FF2B5EF4-FFF2-40B4-BE49-F238E27FC236}">
                  <a16:creationId xmlns:a16="http://schemas.microsoft.com/office/drawing/2014/main" id="{FB4D7F90-9AAE-410D-BC12-B5790D5446A4}"/>
                </a:ext>
              </a:extLst>
            </p:cNvPr>
            <p:cNvSpPr/>
            <p:nvPr/>
          </p:nvSpPr>
          <p:spPr>
            <a:xfrm>
              <a:off x="4467547" y="5685413"/>
              <a:ext cx="4480935" cy="276999"/>
            </a:xfrm>
            <a:prstGeom prst="rect">
              <a:avLst/>
            </a:prstGeom>
            <a:solidFill>
              <a:schemeClr val="bg1"/>
            </a:solidFill>
          </p:spPr>
          <p:txBody>
            <a:bodyPr wrap="square">
              <a:spAutoFit/>
            </a:bodyPr>
            <a:lstStyle/>
            <a:p>
              <a:r>
                <a:rPr lang="fr-FR" sz="1200" b="1" dirty="0"/>
                <a:t>=&gt; Téléchargement et installation des fichiers pour les cartes ST</a:t>
              </a:r>
            </a:p>
          </p:txBody>
        </p:sp>
      </p:grpSp>
      <p:sp>
        <p:nvSpPr>
          <p:cNvPr id="3" name="Rectangle 2">
            <a:extLst>
              <a:ext uri="{FF2B5EF4-FFF2-40B4-BE49-F238E27FC236}">
                <a16:creationId xmlns:a16="http://schemas.microsoft.com/office/drawing/2014/main" id="{52C81AC1-1008-4B03-9CA9-41D36DFFFDC8}"/>
              </a:ext>
            </a:extLst>
          </p:cNvPr>
          <p:cNvSpPr/>
          <p:nvPr/>
        </p:nvSpPr>
        <p:spPr>
          <a:xfrm>
            <a:off x="96130" y="896824"/>
            <a:ext cx="8156915" cy="646331"/>
          </a:xfrm>
          <a:prstGeom prst="rect">
            <a:avLst/>
          </a:prstGeom>
        </p:spPr>
        <p:txBody>
          <a:bodyPr wrap="square">
            <a:spAutoFit/>
          </a:bodyPr>
          <a:lstStyle/>
          <a:p>
            <a:pPr marL="0" lvl="1"/>
            <a:r>
              <a:rPr lang="fr-FR" b="1" dirty="0">
                <a:solidFill>
                  <a:schemeClr val="bg1"/>
                </a:solidFill>
              </a:rPr>
              <a:t>0 – Télécharger &amp; installer la dernière version de l’IDE Arduino disponible ici :</a:t>
            </a:r>
          </a:p>
          <a:p>
            <a:pPr lvl="1"/>
            <a:r>
              <a:rPr lang="fr-FR" b="1" dirty="0">
                <a:solidFill>
                  <a:schemeClr val="bg1"/>
                </a:solidFill>
              </a:rPr>
              <a:t>	</a:t>
            </a:r>
            <a:r>
              <a:rPr lang="fr-FR" b="1" dirty="0"/>
              <a:t>https://www.arduino.cc/en/main/software</a:t>
            </a:r>
          </a:p>
        </p:txBody>
      </p:sp>
      <p:sp>
        <p:nvSpPr>
          <p:cNvPr id="5" name="Espace réservé du numéro de diapositive 4">
            <a:extLst>
              <a:ext uri="{FF2B5EF4-FFF2-40B4-BE49-F238E27FC236}">
                <a16:creationId xmlns:a16="http://schemas.microsoft.com/office/drawing/2014/main" id="{CC43C00E-E670-409F-97AA-9FFFCC6D6E9B}"/>
              </a:ext>
            </a:extLst>
          </p:cNvPr>
          <p:cNvSpPr>
            <a:spLocks noGrp="1"/>
          </p:cNvSpPr>
          <p:nvPr>
            <p:ph type="sldNum" sz="quarter" idx="12"/>
          </p:nvPr>
        </p:nvSpPr>
        <p:spPr>
          <a:xfrm>
            <a:off x="7034846" y="41901"/>
            <a:ext cx="2057400" cy="365125"/>
          </a:xfrm>
        </p:spPr>
        <p:txBody>
          <a:bodyPr/>
          <a:lstStyle/>
          <a:p>
            <a:fld id="{7890B89A-A0DE-4052-B430-B0474622C676}" type="slidenum">
              <a:rPr lang="fr-FR" smtClean="0"/>
              <a:t>13</a:t>
            </a:fld>
            <a:endParaRPr lang="fr-FR" dirty="0"/>
          </a:p>
        </p:txBody>
      </p:sp>
    </p:spTree>
    <p:extLst>
      <p:ext uri="{BB962C8B-B14F-4D97-AF65-F5344CB8AC3E}">
        <p14:creationId xmlns:p14="http://schemas.microsoft.com/office/powerpoint/2010/main" val="504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C80CE1-74FD-4787-96C9-268D4401E2DD}"/>
              </a:ext>
            </a:extLst>
          </p:cNvPr>
          <p:cNvSpPr>
            <a:spLocks noGrp="1"/>
          </p:cNvSpPr>
          <p:nvPr>
            <p:ph type="title"/>
          </p:nvPr>
        </p:nvSpPr>
        <p:spPr>
          <a:xfrm>
            <a:off x="138730" y="63789"/>
            <a:ext cx="8839200" cy="630554"/>
          </a:xfrm>
        </p:spPr>
        <p:txBody>
          <a:bodyPr vert="horz" lIns="91440" tIns="45720" rIns="91440" bIns="45720" rtlCol="0" anchor="ctr">
            <a:normAutofit/>
          </a:bodyPr>
          <a:lstStyle/>
          <a:p>
            <a:pPr algn="ctr"/>
            <a:r>
              <a:rPr lang="fr-FR" sz="3600" b="1" dirty="0">
                <a:solidFill>
                  <a:schemeClr val="bg1"/>
                </a:solidFill>
              </a:rPr>
              <a:t>Configurer l’IDE Arduino (2 /3 )</a:t>
            </a:r>
          </a:p>
        </p:txBody>
      </p:sp>
      <p:grpSp>
        <p:nvGrpSpPr>
          <p:cNvPr id="11" name="Groupe 10">
            <a:extLst>
              <a:ext uri="{FF2B5EF4-FFF2-40B4-BE49-F238E27FC236}">
                <a16:creationId xmlns:a16="http://schemas.microsoft.com/office/drawing/2014/main" id="{6EE5CEBA-25A4-42CE-9714-483F41D09726}"/>
              </a:ext>
            </a:extLst>
          </p:cNvPr>
          <p:cNvGrpSpPr/>
          <p:nvPr/>
        </p:nvGrpSpPr>
        <p:grpSpPr>
          <a:xfrm>
            <a:off x="104052" y="1017508"/>
            <a:ext cx="4467948" cy="5500132"/>
            <a:chOff x="104052" y="1017508"/>
            <a:chExt cx="4467948" cy="5500132"/>
          </a:xfrm>
        </p:grpSpPr>
        <p:pic>
          <p:nvPicPr>
            <p:cNvPr id="6" name="Image 5">
              <a:extLst>
                <a:ext uri="{FF2B5EF4-FFF2-40B4-BE49-F238E27FC236}">
                  <a16:creationId xmlns:a16="http://schemas.microsoft.com/office/drawing/2014/main" id="{7457D0B9-D41B-41AE-88E9-566818AEF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52" y="1376046"/>
              <a:ext cx="4340508" cy="5141594"/>
            </a:xfrm>
            <a:prstGeom prst="rect">
              <a:avLst/>
            </a:prstGeom>
          </p:spPr>
        </p:pic>
        <p:sp>
          <p:nvSpPr>
            <p:cNvPr id="7" name="Rectangle 6">
              <a:extLst>
                <a:ext uri="{FF2B5EF4-FFF2-40B4-BE49-F238E27FC236}">
                  <a16:creationId xmlns:a16="http://schemas.microsoft.com/office/drawing/2014/main" id="{F3B1C6DC-99BA-4A6C-93CE-C3E176C06394}"/>
                </a:ext>
              </a:extLst>
            </p:cNvPr>
            <p:cNvSpPr/>
            <p:nvPr/>
          </p:nvSpPr>
          <p:spPr>
            <a:xfrm>
              <a:off x="163442" y="1017508"/>
              <a:ext cx="4408558" cy="369332"/>
            </a:xfrm>
            <a:prstGeom prst="rect">
              <a:avLst/>
            </a:prstGeom>
          </p:spPr>
          <p:txBody>
            <a:bodyPr wrap="square">
              <a:spAutoFit/>
            </a:bodyPr>
            <a:lstStyle/>
            <a:p>
              <a:r>
                <a:rPr lang="fr-FR" b="1" dirty="0">
                  <a:solidFill>
                    <a:schemeClr val="bg1"/>
                  </a:solidFill>
                </a:rPr>
                <a:t>3- Outils &gt; Type de carte :… &gt; Discovery</a:t>
              </a:r>
            </a:p>
          </p:txBody>
        </p:sp>
      </p:grpSp>
      <p:grpSp>
        <p:nvGrpSpPr>
          <p:cNvPr id="12" name="Groupe 11">
            <a:extLst>
              <a:ext uri="{FF2B5EF4-FFF2-40B4-BE49-F238E27FC236}">
                <a16:creationId xmlns:a16="http://schemas.microsoft.com/office/drawing/2014/main" id="{9430070D-39E7-4839-8B71-82FF8B03B950}"/>
              </a:ext>
            </a:extLst>
          </p:cNvPr>
          <p:cNvGrpSpPr/>
          <p:nvPr/>
        </p:nvGrpSpPr>
        <p:grpSpPr>
          <a:xfrm>
            <a:off x="4558330" y="797561"/>
            <a:ext cx="4422228" cy="4989731"/>
            <a:chOff x="4617720" y="936040"/>
            <a:chExt cx="4422228" cy="4989731"/>
          </a:xfrm>
        </p:grpSpPr>
        <p:pic>
          <p:nvPicPr>
            <p:cNvPr id="9" name="Image 8">
              <a:extLst>
                <a:ext uri="{FF2B5EF4-FFF2-40B4-BE49-F238E27FC236}">
                  <a16:creationId xmlns:a16="http://schemas.microsoft.com/office/drawing/2014/main" id="{BFEB1E92-1E8C-4B8E-8B29-61ED5FB01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7720" y="1582371"/>
              <a:ext cx="4422228" cy="4343400"/>
            </a:xfrm>
            <a:prstGeom prst="rect">
              <a:avLst/>
            </a:prstGeom>
          </p:spPr>
        </p:pic>
        <p:sp>
          <p:nvSpPr>
            <p:cNvPr id="10" name="Rectangle 9">
              <a:extLst>
                <a:ext uri="{FF2B5EF4-FFF2-40B4-BE49-F238E27FC236}">
                  <a16:creationId xmlns:a16="http://schemas.microsoft.com/office/drawing/2014/main" id="{2D95A146-3644-44B5-91BB-864F92DDD23D}"/>
                </a:ext>
              </a:extLst>
            </p:cNvPr>
            <p:cNvSpPr/>
            <p:nvPr/>
          </p:nvSpPr>
          <p:spPr>
            <a:xfrm>
              <a:off x="4617720" y="936040"/>
              <a:ext cx="4408558" cy="646331"/>
            </a:xfrm>
            <a:prstGeom prst="rect">
              <a:avLst/>
            </a:prstGeom>
          </p:spPr>
          <p:txBody>
            <a:bodyPr wrap="square">
              <a:spAutoFit/>
            </a:bodyPr>
            <a:lstStyle/>
            <a:p>
              <a:pPr algn="ctr"/>
              <a:r>
                <a:rPr lang="fr-FR" b="1" dirty="0">
                  <a:solidFill>
                    <a:schemeClr val="bg1"/>
                  </a:solidFill>
                </a:rPr>
                <a:t>4- Outils &gt; </a:t>
              </a:r>
              <a:r>
                <a:rPr lang="fr-FR" b="1" dirty="0" err="1">
                  <a:solidFill>
                    <a:schemeClr val="bg1"/>
                  </a:solidFill>
                </a:rPr>
                <a:t>Board</a:t>
              </a:r>
              <a:r>
                <a:rPr lang="fr-FR" b="1" dirty="0">
                  <a:solidFill>
                    <a:schemeClr val="bg1"/>
                  </a:solidFill>
                </a:rPr>
                <a:t> part </a:t>
              </a:r>
              <a:r>
                <a:rPr lang="fr-FR" b="1" dirty="0" err="1">
                  <a:solidFill>
                    <a:schemeClr val="bg1"/>
                  </a:solidFill>
                </a:rPr>
                <a:t>number</a:t>
              </a:r>
              <a:r>
                <a:rPr lang="fr-FR" b="1" dirty="0">
                  <a:solidFill>
                    <a:schemeClr val="bg1"/>
                  </a:solidFill>
                </a:rPr>
                <a:t> &gt; STM32L475VG-DISCOVERY-IOT</a:t>
              </a:r>
            </a:p>
          </p:txBody>
        </p:sp>
      </p:grpSp>
      <p:sp>
        <p:nvSpPr>
          <p:cNvPr id="15" name="Rectangle 14">
            <a:extLst>
              <a:ext uri="{FF2B5EF4-FFF2-40B4-BE49-F238E27FC236}">
                <a16:creationId xmlns:a16="http://schemas.microsoft.com/office/drawing/2014/main" id="{C4EAE9B6-C64C-48D0-A6FB-091EC7331878}"/>
              </a:ext>
            </a:extLst>
          </p:cNvPr>
          <p:cNvSpPr/>
          <p:nvPr/>
        </p:nvSpPr>
        <p:spPr>
          <a:xfrm>
            <a:off x="4583042" y="6060439"/>
            <a:ext cx="4408558" cy="369332"/>
          </a:xfrm>
          <a:prstGeom prst="rect">
            <a:avLst/>
          </a:prstGeom>
        </p:spPr>
        <p:txBody>
          <a:bodyPr wrap="square">
            <a:spAutoFit/>
          </a:bodyPr>
          <a:lstStyle/>
          <a:p>
            <a:r>
              <a:rPr lang="fr-FR" b="1" dirty="0">
                <a:solidFill>
                  <a:schemeClr val="bg1"/>
                </a:solidFill>
              </a:rPr>
              <a:t>5- Connecter la carte à un port USB du PC</a:t>
            </a:r>
          </a:p>
        </p:txBody>
      </p:sp>
      <p:sp>
        <p:nvSpPr>
          <p:cNvPr id="3" name="Espace réservé du numéro de diapositive 2">
            <a:extLst>
              <a:ext uri="{FF2B5EF4-FFF2-40B4-BE49-F238E27FC236}">
                <a16:creationId xmlns:a16="http://schemas.microsoft.com/office/drawing/2014/main" id="{2D2FB129-AAFA-4998-B4F0-2F3A971F2CD5}"/>
              </a:ext>
            </a:extLst>
          </p:cNvPr>
          <p:cNvSpPr>
            <a:spLocks noGrp="1"/>
          </p:cNvSpPr>
          <p:nvPr>
            <p:ph type="sldNum" sz="quarter" idx="12"/>
          </p:nvPr>
        </p:nvSpPr>
        <p:spPr>
          <a:xfrm>
            <a:off x="7026997" y="57661"/>
            <a:ext cx="2057400" cy="365125"/>
          </a:xfrm>
        </p:spPr>
        <p:txBody>
          <a:bodyPr/>
          <a:lstStyle/>
          <a:p>
            <a:fld id="{7890B89A-A0DE-4052-B430-B0474622C676}" type="slidenum">
              <a:rPr lang="fr-FR" smtClean="0"/>
              <a:t>14</a:t>
            </a:fld>
            <a:endParaRPr lang="fr-FR" dirty="0"/>
          </a:p>
        </p:txBody>
      </p:sp>
    </p:spTree>
    <p:extLst>
      <p:ext uri="{BB962C8B-B14F-4D97-AF65-F5344CB8AC3E}">
        <p14:creationId xmlns:p14="http://schemas.microsoft.com/office/powerpoint/2010/main" val="380875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D8588-62C6-41E5-B29A-6F3D1937AF1F}"/>
              </a:ext>
            </a:extLst>
          </p:cNvPr>
          <p:cNvSpPr>
            <a:spLocks noGrp="1"/>
          </p:cNvSpPr>
          <p:nvPr>
            <p:ph type="title"/>
          </p:nvPr>
        </p:nvSpPr>
        <p:spPr>
          <a:xfrm>
            <a:off x="70778" y="26236"/>
            <a:ext cx="8783320" cy="661034"/>
          </a:xfrm>
        </p:spPr>
        <p:txBody>
          <a:bodyPr>
            <a:normAutofit/>
          </a:bodyPr>
          <a:lstStyle/>
          <a:p>
            <a:pPr algn="ctr"/>
            <a:r>
              <a:rPr lang="fr-FR" sz="3600" b="1" dirty="0">
                <a:solidFill>
                  <a:schemeClr val="bg1"/>
                </a:solidFill>
              </a:rPr>
              <a:t>Configurer l’IDE Arduino (3/3 )</a:t>
            </a:r>
            <a:endParaRPr lang="fr-FR" sz="3600" dirty="0"/>
          </a:p>
        </p:txBody>
      </p:sp>
      <p:grpSp>
        <p:nvGrpSpPr>
          <p:cNvPr id="12" name="Groupe 11">
            <a:extLst>
              <a:ext uri="{FF2B5EF4-FFF2-40B4-BE49-F238E27FC236}">
                <a16:creationId xmlns:a16="http://schemas.microsoft.com/office/drawing/2014/main" id="{BD371250-2640-4B32-906E-31BA3B404C48}"/>
              </a:ext>
            </a:extLst>
          </p:cNvPr>
          <p:cNvGrpSpPr/>
          <p:nvPr/>
        </p:nvGrpSpPr>
        <p:grpSpPr>
          <a:xfrm>
            <a:off x="163442" y="833121"/>
            <a:ext cx="4408558" cy="5522810"/>
            <a:chOff x="163442" y="833121"/>
            <a:chExt cx="4408558" cy="5522810"/>
          </a:xfrm>
        </p:grpSpPr>
        <p:sp>
          <p:nvSpPr>
            <p:cNvPr id="7" name="Rectangle 6">
              <a:extLst>
                <a:ext uri="{FF2B5EF4-FFF2-40B4-BE49-F238E27FC236}">
                  <a16:creationId xmlns:a16="http://schemas.microsoft.com/office/drawing/2014/main" id="{A2A05624-863B-4435-9555-425EC5B6BEBD}"/>
                </a:ext>
              </a:extLst>
            </p:cNvPr>
            <p:cNvSpPr/>
            <p:nvPr/>
          </p:nvSpPr>
          <p:spPr>
            <a:xfrm>
              <a:off x="163442" y="833121"/>
              <a:ext cx="4408558" cy="369332"/>
            </a:xfrm>
            <a:prstGeom prst="rect">
              <a:avLst/>
            </a:prstGeom>
          </p:spPr>
          <p:txBody>
            <a:bodyPr wrap="square">
              <a:spAutoFit/>
            </a:bodyPr>
            <a:lstStyle/>
            <a:p>
              <a:r>
                <a:rPr lang="fr-FR" b="1" dirty="0">
                  <a:solidFill>
                    <a:schemeClr val="bg1"/>
                  </a:solidFill>
                </a:rPr>
                <a:t>6- Sélectionner le port COM</a:t>
              </a:r>
            </a:p>
          </p:txBody>
        </p:sp>
        <p:sp>
          <p:nvSpPr>
            <p:cNvPr id="8" name="Rectangle 7">
              <a:extLst>
                <a:ext uri="{FF2B5EF4-FFF2-40B4-BE49-F238E27FC236}">
                  <a16:creationId xmlns:a16="http://schemas.microsoft.com/office/drawing/2014/main" id="{C05C3FB6-7FB8-437B-8024-165CF3A15873}"/>
                </a:ext>
              </a:extLst>
            </p:cNvPr>
            <p:cNvSpPr/>
            <p:nvPr/>
          </p:nvSpPr>
          <p:spPr>
            <a:xfrm>
              <a:off x="226672" y="5709600"/>
              <a:ext cx="3975365" cy="646331"/>
            </a:xfrm>
            <a:prstGeom prst="rect">
              <a:avLst/>
            </a:prstGeom>
            <a:solidFill>
              <a:schemeClr val="bg1"/>
            </a:solidFill>
          </p:spPr>
          <p:txBody>
            <a:bodyPr wrap="square">
              <a:spAutoFit/>
            </a:bodyPr>
            <a:lstStyle/>
            <a:p>
              <a:pPr algn="just"/>
              <a:r>
                <a:rPr lang="fr-FR" sz="1200" dirty="0">
                  <a:solidFill>
                    <a:srgbClr val="C00000"/>
                  </a:solidFill>
                </a:rPr>
                <a:t>NB : sous Microsoft Windows™, le port COM de la carte (celui correspondant à la connexion USB/ST LINK) est toujours le plus grand parmi ceux affichés (« COM11 » ici).  </a:t>
              </a:r>
            </a:p>
          </p:txBody>
        </p:sp>
      </p:grpSp>
      <p:grpSp>
        <p:nvGrpSpPr>
          <p:cNvPr id="17" name="Groupe 16">
            <a:extLst>
              <a:ext uri="{FF2B5EF4-FFF2-40B4-BE49-F238E27FC236}">
                <a16:creationId xmlns:a16="http://schemas.microsoft.com/office/drawing/2014/main" id="{1B3E97F4-18C8-4151-8F8F-45396BD5FCEC}"/>
              </a:ext>
            </a:extLst>
          </p:cNvPr>
          <p:cNvGrpSpPr/>
          <p:nvPr/>
        </p:nvGrpSpPr>
        <p:grpSpPr>
          <a:xfrm>
            <a:off x="4508770" y="835397"/>
            <a:ext cx="4408558" cy="5966723"/>
            <a:chOff x="4508770" y="835397"/>
            <a:chExt cx="4408558" cy="5966723"/>
          </a:xfrm>
        </p:grpSpPr>
        <p:pic>
          <p:nvPicPr>
            <p:cNvPr id="14" name="Image 13">
              <a:extLst>
                <a:ext uri="{FF2B5EF4-FFF2-40B4-BE49-F238E27FC236}">
                  <a16:creationId xmlns:a16="http://schemas.microsoft.com/office/drawing/2014/main" id="{9D9C1B92-B40E-49DF-B6E9-252095D64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02453"/>
              <a:ext cx="4282098" cy="5599667"/>
            </a:xfrm>
            <a:prstGeom prst="rect">
              <a:avLst/>
            </a:prstGeom>
          </p:spPr>
        </p:pic>
        <p:sp>
          <p:nvSpPr>
            <p:cNvPr id="15" name="Rectangle 14">
              <a:extLst>
                <a:ext uri="{FF2B5EF4-FFF2-40B4-BE49-F238E27FC236}">
                  <a16:creationId xmlns:a16="http://schemas.microsoft.com/office/drawing/2014/main" id="{C6AB99CC-88E1-43D8-B26D-28E817310300}"/>
                </a:ext>
              </a:extLst>
            </p:cNvPr>
            <p:cNvSpPr/>
            <p:nvPr/>
          </p:nvSpPr>
          <p:spPr>
            <a:xfrm>
              <a:off x="4508770" y="835397"/>
              <a:ext cx="4408558" cy="369332"/>
            </a:xfrm>
            <a:prstGeom prst="rect">
              <a:avLst/>
            </a:prstGeom>
          </p:spPr>
          <p:txBody>
            <a:bodyPr wrap="square">
              <a:spAutoFit/>
            </a:bodyPr>
            <a:lstStyle/>
            <a:p>
              <a:r>
                <a:rPr lang="fr-FR" b="1" dirty="0">
                  <a:solidFill>
                    <a:schemeClr val="bg1"/>
                  </a:solidFill>
                </a:rPr>
                <a:t>7- Fichiers &gt; Exemples &gt; 01.Basics &gt; </a:t>
              </a:r>
              <a:r>
                <a:rPr lang="fr-FR" b="1" dirty="0" err="1">
                  <a:solidFill>
                    <a:schemeClr val="bg1"/>
                  </a:solidFill>
                </a:rPr>
                <a:t>Blink</a:t>
              </a:r>
              <a:endParaRPr lang="fr-FR" b="1" dirty="0">
                <a:solidFill>
                  <a:schemeClr val="bg1"/>
                </a:solidFill>
              </a:endParaRPr>
            </a:p>
          </p:txBody>
        </p:sp>
      </p:grpSp>
      <p:pic>
        <p:nvPicPr>
          <p:cNvPr id="6" name="Image 5">
            <a:extLst>
              <a:ext uri="{FF2B5EF4-FFF2-40B4-BE49-F238E27FC236}">
                <a16:creationId xmlns:a16="http://schemas.microsoft.com/office/drawing/2014/main" id="{EDC5373F-381A-4607-A3AD-929CB0785003}"/>
              </a:ext>
            </a:extLst>
          </p:cNvPr>
          <p:cNvPicPr>
            <a:picLocks noChangeAspect="1"/>
          </p:cNvPicPr>
          <p:nvPr/>
        </p:nvPicPr>
        <p:blipFill>
          <a:blip r:embed="rId3"/>
          <a:stretch>
            <a:fillRect/>
          </a:stretch>
        </p:blipFill>
        <p:spPr>
          <a:xfrm>
            <a:off x="226672" y="1202453"/>
            <a:ext cx="3760946" cy="4297680"/>
          </a:xfrm>
          <a:prstGeom prst="rect">
            <a:avLst/>
          </a:prstGeom>
        </p:spPr>
      </p:pic>
      <p:sp>
        <p:nvSpPr>
          <p:cNvPr id="3" name="Espace réservé du numéro de diapositive 2">
            <a:extLst>
              <a:ext uri="{FF2B5EF4-FFF2-40B4-BE49-F238E27FC236}">
                <a16:creationId xmlns:a16="http://schemas.microsoft.com/office/drawing/2014/main" id="{9E0D523C-0FEE-4FAE-AE21-5EEB9CADB93F}"/>
              </a:ext>
            </a:extLst>
          </p:cNvPr>
          <p:cNvSpPr>
            <a:spLocks noGrp="1"/>
          </p:cNvSpPr>
          <p:nvPr>
            <p:ph type="sldNum" sz="quarter" idx="12"/>
          </p:nvPr>
        </p:nvSpPr>
        <p:spPr>
          <a:xfrm>
            <a:off x="7015822" y="55880"/>
            <a:ext cx="2057400" cy="365125"/>
          </a:xfrm>
        </p:spPr>
        <p:txBody>
          <a:bodyPr/>
          <a:lstStyle/>
          <a:p>
            <a:fld id="{7890B89A-A0DE-4052-B430-B0474622C676}" type="slidenum">
              <a:rPr lang="fr-FR" smtClean="0"/>
              <a:t>15</a:t>
            </a:fld>
            <a:endParaRPr lang="fr-FR" dirty="0"/>
          </a:p>
        </p:txBody>
      </p:sp>
    </p:spTree>
    <p:extLst>
      <p:ext uri="{BB962C8B-B14F-4D97-AF65-F5344CB8AC3E}">
        <p14:creationId xmlns:p14="http://schemas.microsoft.com/office/powerpoint/2010/main" val="66969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98E8E3-524E-4B11-9B70-D0BA41A962D6}"/>
              </a:ext>
            </a:extLst>
          </p:cNvPr>
          <p:cNvSpPr>
            <a:spLocks noGrp="1"/>
          </p:cNvSpPr>
          <p:nvPr>
            <p:ph type="title"/>
          </p:nvPr>
        </p:nvSpPr>
        <p:spPr>
          <a:xfrm>
            <a:off x="628650" y="167071"/>
            <a:ext cx="7886700" cy="820062"/>
          </a:xfrm>
        </p:spPr>
        <p:txBody>
          <a:bodyPr>
            <a:normAutofit fontScale="90000"/>
          </a:bodyPr>
          <a:lstStyle/>
          <a:p>
            <a:pPr algn="ctr"/>
            <a:r>
              <a:rPr lang="fr-FR" b="1" dirty="0">
                <a:solidFill>
                  <a:schemeClr val="bg1"/>
                </a:solidFill>
              </a:rPr>
              <a:t>Afficher les avertissements du compilateur</a:t>
            </a:r>
            <a:endParaRPr lang="fr-FR" dirty="0"/>
          </a:p>
        </p:txBody>
      </p:sp>
      <p:pic>
        <p:nvPicPr>
          <p:cNvPr id="10" name="Espace réservé du contenu 9">
            <a:extLst>
              <a:ext uri="{FF2B5EF4-FFF2-40B4-BE49-F238E27FC236}">
                <a16:creationId xmlns:a16="http://schemas.microsoft.com/office/drawing/2014/main" id="{363C0C41-AA39-443D-A4C2-641D88B06215}"/>
              </a:ext>
            </a:extLst>
          </p:cNvPr>
          <p:cNvPicPr>
            <a:picLocks noGrp="1" noChangeAspect="1"/>
          </p:cNvPicPr>
          <p:nvPr>
            <p:ph idx="1"/>
          </p:nvPr>
        </p:nvPicPr>
        <p:blipFill>
          <a:blip r:embed="rId2"/>
          <a:stretch>
            <a:fillRect/>
          </a:stretch>
        </p:blipFill>
        <p:spPr>
          <a:xfrm>
            <a:off x="135315" y="1233001"/>
            <a:ext cx="4668319" cy="3492050"/>
          </a:xfrm>
          <a:prstGeom prst="rect">
            <a:avLst/>
          </a:prstGeom>
        </p:spPr>
      </p:pic>
      <p:cxnSp>
        <p:nvCxnSpPr>
          <p:cNvPr id="11" name="Connecteur droit 10">
            <a:extLst>
              <a:ext uri="{FF2B5EF4-FFF2-40B4-BE49-F238E27FC236}">
                <a16:creationId xmlns:a16="http://schemas.microsoft.com/office/drawing/2014/main" id="{67AE7211-33EE-4818-9A39-23AAFE6FDB91}"/>
              </a:ext>
            </a:extLst>
          </p:cNvPr>
          <p:cNvCxnSpPr>
            <a:cxnSpLocks/>
          </p:cNvCxnSpPr>
          <p:nvPr/>
        </p:nvCxnSpPr>
        <p:spPr>
          <a:xfrm flipV="1">
            <a:off x="2747123" y="1384751"/>
            <a:ext cx="2539890" cy="128709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 coins arrondis 11">
            <a:extLst>
              <a:ext uri="{FF2B5EF4-FFF2-40B4-BE49-F238E27FC236}">
                <a16:creationId xmlns:a16="http://schemas.microsoft.com/office/drawing/2014/main" id="{7DC476FB-D9DD-405C-8C0F-9B03D0A11199}"/>
              </a:ext>
            </a:extLst>
          </p:cNvPr>
          <p:cNvSpPr/>
          <p:nvPr/>
        </p:nvSpPr>
        <p:spPr>
          <a:xfrm>
            <a:off x="135314" y="2527866"/>
            <a:ext cx="2611809" cy="3360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67B268C-1A4A-4129-9089-793BADAC33E6}"/>
              </a:ext>
            </a:extLst>
          </p:cNvPr>
          <p:cNvSpPr/>
          <p:nvPr/>
        </p:nvSpPr>
        <p:spPr>
          <a:xfrm>
            <a:off x="5231310" y="1231478"/>
            <a:ext cx="3747140" cy="5170646"/>
          </a:xfrm>
          <a:prstGeom prst="rect">
            <a:avLst/>
          </a:prstGeom>
        </p:spPr>
        <p:txBody>
          <a:bodyPr wrap="square">
            <a:spAutoFit/>
          </a:bodyPr>
          <a:lstStyle/>
          <a:p>
            <a:pPr algn="just"/>
            <a:r>
              <a:rPr lang="fr-FR" sz="1400" dirty="0"/>
              <a:t>Ces options permettent d’afficher dans la </a:t>
            </a:r>
            <a:r>
              <a:rPr lang="fr-FR" sz="1400" dirty="0">
                <a:solidFill>
                  <a:srgbClr val="FF0000"/>
                </a:solidFill>
              </a:rPr>
              <a:t>console</a:t>
            </a:r>
            <a:r>
              <a:rPr lang="fr-FR" sz="1400" dirty="0"/>
              <a:t> de l’IDE des informations sur les problèmes de compilation et de </a:t>
            </a:r>
            <a:r>
              <a:rPr lang="fr-FR" sz="1400" dirty="0" err="1"/>
              <a:t>link</a:t>
            </a:r>
            <a:r>
              <a:rPr lang="fr-FR" sz="1400" dirty="0"/>
              <a:t> de la chaine de compilation </a:t>
            </a:r>
            <a:r>
              <a:rPr lang="fr-FR" sz="1400" b="1" dirty="0"/>
              <a:t>«</a:t>
            </a:r>
            <a:r>
              <a:rPr lang="fr-FR" sz="1400" dirty="0"/>
              <a:t> </a:t>
            </a:r>
            <a:r>
              <a:rPr lang="fr-FR" sz="1400" b="1" dirty="0" err="1"/>
              <a:t>gcc</a:t>
            </a:r>
            <a:r>
              <a:rPr lang="fr-FR" sz="1400" b="1" dirty="0"/>
              <a:t> pour ARM »</a:t>
            </a:r>
            <a:r>
              <a:rPr lang="fr-FR" sz="1400" dirty="0"/>
              <a:t>.</a:t>
            </a:r>
          </a:p>
          <a:p>
            <a:pPr algn="just"/>
            <a:endParaRPr lang="fr-FR" sz="1400" dirty="0"/>
          </a:p>
          <a:p>
            <a:pPr algn="just"/>
            <a:r>
              <a:rPr lang="fr-FR" sz="1400" dirty="0"/>
              <a:t>Bien que cela ne compense pas l’absence de debugger, les messages en question vous signaleront des erreurs de code basiques, des maladresses de syntaxe ….</a:t>
            </a:r>
          </a:p>
          <a:p>
            <a:pPr algn="just"/>
            <a:endParaRPr lang="fr-FR" sz="1400" dirty="0"/>
          </a:p>
          <a:p>
            <a:pPr algn="just"/>
            <a:r>
              <a:rPr lang="fr-FR" sz="1400" dirty="0"/>
              <a:t>Au départ ces messages vous paraitront obscurs, mais ils vous seront très rapidement indispensables. Par exemple, s’il manque un « ; » quelque part avant la ligne « s2 = </a:t>
            </a:r>
            <a:r>
              <a:rPr lang="fr-FR" sz="1400" dirty="0" err="1"/>
              <a:t>xTask</a:t>
            </a:r>
            <a:r>
              <a:rPr lang="fr-FR" sz="1400" dirty="0"/>
              <a:t>… » :</a:t>
            </a:r>
          </a:p>
          <a:p>
            <a:pPr algn="just"/>
            <a:endParaRPr lang="fr-FR" sz="1400" dirty="0"/>
          </a:p>
          <a:p>
            <a:pPr algn="just"/>
            <a:r>
              <a:rPr lang="fr-FR" sz="1200" dirty="0">
                <a:solidFill>
                  <a:schemeClr val="tx2">
                    <a:lumMod val="20000"/>
                    <a:lumOff val="80000"/>
                  </a:schemeClr>
                </a:solidFill>
              </a:rPr>
              <a:t>C:\Documents\Arduino\Station_Meteo\Station_meteo_BTLE\station_meteo_BTLE.ino: In </a:t>
            </a:r>
            <a:r>
              <a:rPr lang="fr-FR" sz="1200" dirty="0" err="1">
                <a:solidFill>
                  <a:schemeClr val="tx2">
                    <a:lumMod val="20000"/>
                    <a:lumOff val="80000"/>
                  </a:schemeClr>
                </a:solidFill>
              </a:rPr>
              <a:t>function</a:t>
            </a:r>
            <a:r>
              <a:rPr lang="fr-FR" sz="1200" dirty="0">
                <a:solidFill>
                  <a:schemeClr val="tx2">
                    <a:lumMod val="20000"/>
                    <a:lumOff val="80000"/>
                  </a:schemeClr>
                </a:solidFill>
              </a:rPr>
              <a:t> '</a:t>
            </a:r>
            <a:r>
              <a:rPr lang="fr-FR" sz="1200" dirty="0" err="1">
                <a:solidFill>
                  <a:schemeClr val="tx2">
                    <a:lumMod val="20000"/>
                    <a:lumOff val="80000"/>
                  </a:schemeClr>
                </a:solidFill>
              </a:rPr>
              <a:t>void</a:t>
            </a:r>
            <a:r>
              <a:rPr lang="fr-FR" sz="1200" dirty="0">
                <a:solidFill>
                  <a:schemeClr val="tx2">
                    <a:lumMod val="20000"/>
                    <a:lumOff val="80000"/>
                  </a:schemeClr>
                </a:solidFill>
              </a:rPr>
              <a:t> setup()':</a:t>
            </a:r>
          </a:p>
          <a:p>
            <a:pPr algn="just"/>
            <a:endParaRPr lang="fr-FR" sz="1200" dirty="0">
              <a:solidFill>
                <a:schemeClr val="tx2">
                  <a:lumMod val="20000"/>
                  <a:lumOff val="80000"/>
                </a:schemeClr>
              </a:solidFill>
            </a:endParaRPr>
          </a:p>
          <a:p>
            <a:pPr algn="just"/>
            <a:r>
              <a:rPr lang="fr-FR" sz="1200" dirty="0">
                <a:solidFill>
                  <a:schemeClr val="tx2">
                    <a:lumMod val="20000"/>
                    <a:lumOff val="80000"/>
                  </a:schemeClr>
                </a:solidFill>
              </a:rPr>
              <a:t>station_meteo_BTLE:116:3: error: </a:t>
            </a:r>
            <a:r>
              <a:rPr lang="fr-FR" sz="1200" dirty="0" err="1">
                <a:solidFill>
                  <a:schemeClr val="tx2">
                    <a:lumMod val="20000"/>
                    <a:lumOff val="80000"/>
                  </a:schemeClr>
                </a:solidFill>
              </a:rPr>
              <a:t>expected</a:t>
            </a:r>
            <a:r>
              <a:rPr lang="fr-FR" sz="1200" dirty="0">
                <a:solidFill>
                  <a:schemeClr val="tx2">
                    <a:lumMod val="20000"/>
                    <a:lumOff val="80000"/>
                  </a:schemeClr>
                </a:solidFill>
              </a:rPr>
              <a:t> ';' </a:t>
            </a:r>
            <a:r>
              <a:rPr lang="fr-FR" sz="1200" dirty="0" err="1">
                <a:solidFill>
                  <a:schemeClr val="tx2">
                    <a:lumMod val="20000"/>
                    <a:lumOff val="80000"/>
                  </a:schemeClr>
                </a:solidFill>
              </a:rPr>
              <a:t>before</a:t>
            </a:r>
            <a:r>
              <a:rPr lang="fr-FR" sz="1200" dirty="0">
                <a:solidFill>
                  <a:schemeClr val="tx2">
                    <a:lumMod val="20000"/>
                    <a:lumOff val="80000"/>
                  </a:schemeClr>
                </a:solidFill>
              </a:rPr>
              <a:t> 's2'</a:t>
            </a:r>
          </a:p>
          <a:p>
            <a:pPr algn="just"/>
            <a:endParaRPr lang="fr-FR" sz="1200" dirty="0">
              <a:solidFill>
                <a:schemeClr val="tx2">
                  <a:lumMod val="20000"/>
                  <a:lumOff val="80000"/>
                </a:schemeClr>
              </a:solidFill>
            </a:endParaRPr>
          </a:p>
          <a:p>
            <a:pPr algn="just"/>
            <a:r>
              <a:rPr lang="fr-FR" sz="1200" dirty="0">
                <a:solidFill>
                  <a:schemeClr val="tx2">
                    <a:lumMod val="20000"/>
                    <a:lumOff val="80000"/>
                  </a:schemeClr>
                </a:solidFill>
              </a:rPr>
              <a:t>   s2 = </a:t>
            </a:r>
            <a:r>
              <a:rPr lang="fr-FR" sz="1200" dirty="0" err="1">
                <a:solidFill>
                  <a:schemeClr val="tx2">
                    <a:lumMod val="20000"/>
                    <a:lumOff val="80000"/>
                  </a:schemeClr>
                </a:solidFill>
              </a:rPr>
              <a:t>xTaskCreate</a:t>
            </a:r>
            <a:r>
              <a:rPr lang="fr-FR" sz="1200" dirty="0">
                <a:solidFill>
                  <a:schemeClr val="tx2">
                    <a:lumMod val="20000"/>
                    <a:lumOff val="80000"/>
                  </a:schemeClr>
                </a:solidFill>
              </a:rPr>
              <a:t>(</a:t>
            </a:r>
            <a:r>
              <a:rPr lang="fr-FR" sz="1200" dirty="0" err="1">
                <a:solidFill>
                  <a:schemeClr val="tx2">
                    <a:lumMod val="20000"/>
                    <a:lumOff val="80000"/>
                  </a:schemeClr>
                </a:solidFill>
              </a:rPr>
              <a:t>TaskBTLE</a:t>
            </a:r>
            <a:r>
              <a:rPr lang="fr-FR" sz="1200" dirty="0">
                <a:solidFill>
                  <a:schemeClr val="tx2">
                    <a:lumMod val="20000"/>
                    <a:lumOff val="80000"/>
                  </a:schemeClr>
                </a:solidFill>
              </a:rPr>
              <a:t>, "BTLE", 1024,  NULL, 2,  NULL);</a:t>
            </a:r>
          </a:p>
          <a:p>
            <a:pPr algn="just"/>
            <a:r>
              <a:rPr lang="fr-FR" sz="1200" dirty="0">
                <a:solidFill>
                  <a:schemeClr val="tx2">
                    <a:lumMod val="20000"/>
                    <a:lumOff val="80000"/>
                  </a:schemeClr>
                </a:solidFill>
              </a:rPr>
              <a:t>   ^~</a:t>
            </a:r>
          </a:p>
          <a:p>
            <a:pPr algn="just"/>
            <a:r>
              <a:rPr lang="fr-FR" sz="1200" dirty="0">
                <a:solidFill>
                  <a:schemeClr val="tx2">
                    <a:lumMod val="20000"/>
                    <a:lumOff val="80000"/>
                  </a:schemeClr>
                </a:solidFill>
              </a:rPr>
              <a:t>exit </a:t>
            </a:r>
            <a:r>
              <a:rPr lang="fr-FR" sz="1200" dirty="0" err="1">
                <a:solidFill>
                  <a:schemeClr val="tx2">
                    <a:lumMod val="20000"/>
                    <a:lumOff val="80000"/>
                  </a:schemeClr>
                </a:solidFill>
              </a:rPr>
              <a:t>status</a:t>
            </a:r>
            <a:r>
              <a:rPr lang="fr-FR" sz="1200" dirty="0">
                <a:solidFill>
                  <a:schemeClr val="tx2">
                    <a:lumMod val="20000"/>
                    <a:lumOff val="80000"/>
                  </a:schemeClr>
                </a:solidFill>
              </a:rPr>
              <a:t> 1</a:t>
            </a:r>
          </a:p>
          <a:p>
            <a:pPr algn="just"/>
            <a:r>
              <a:rPr lang="fr-FR" sz="1200" dirty="0" err="1">
                <a:solidFill>
                  <a:schemeClr val="tx2">
                    <a:lumMod val="20000"/>
                    <a:lumOff val="80000"/>
                  </a:schemeClr>
                </a:solidFill>
              </a:rPr>
              <a:t>expected</a:t>
            </a:r>
            <a:r>
              <a:rPr lang="fr-FR" sz="1200" dirty="0">
                <a:solidFill>
                  <a:schemeClr val="tx2">
                    <a:lumMod val="20000"/>
                    <a:lumOff val="80000"/>
                  </a:schemeClr>
                </a:solidFill>
              </a:rPr>
              <a:t> ';' </a:t>
            </a:r>
            <a:r>
              <a:rPr lang="fr-FR" sz="1200" dirty="0" err="1">
                <a:solidFill>
                  <a:schemeClr val="tx2">
                    <a:lumMod val="20000"/>
                    <a:lumOff val="80000"/>
                  </a:schemeClr>
                </a:solidFill>
              </a:rPr>
              <a:t>before</a:t>
            </a:r>
            <a:r>
              <a:rPr lang="fr-FR" sz="1200" dirty="0">
                <a:solidFill>
                  <a:schemeClr val="tx2">
                    <a:lumMod val="20000"/>
                    <a:lumOff val="80000"/>
                  </a:schemeClr>
                </a:solidFill>
              </a:rPr>
              <a:t> 's2'</a:t>
            </a:r>
            <a:endParaRPr lang="fr-FR" sz="2000" dirty="0">
              <a:solidFill>
                <a:schemeClr val="tx2">
                  <a:lumMod val="20000"/>
                  <a:lumOff val="80000"/>
                </a:schemeClr>
              </a:solidFill>
            </a:endParaRPr>
          </a:p>
        </p:txBody>
      </p:sp>
      <p:pic>
        <p:nvPicPr>
          <p:cNvPr id="18" name="Image 17">
            <a:extLst>
              <a:ext uri="{FF2B5EF4-FFF2-40B4-BE49-F238E27FC236}">
                <a16:creationId xmlns:a16="http://schemas.microsoft.com/office/drawing/2014/main" id="{A0FF659C-C1D4-4C46-8815-7B2250ED241E}"/>
              </a:ext>
            </a:extLst>
          </p:cNvPr>
          <p:cNvPicPr>
            <a:picLocks noChangeAspect="1"/>
          </p:cNvPicPr>
          <p:nvPr/>
        </p:nvPicPr>
        <p:blipFill>
          <a:blip r:embed="rId3"/>
          <a:stretch>
            <a:fillRect/>
          </a:stretch>
        </p:blipFill>
        <p:spPr>
          <a:xfrm>
            <a:off x="135315" y="4817689"/>
            <a:ext cx="4692626" cy="1152803"/>
          </a:xfrm>
          <a:prstGeom prst="rect">
            <a:avLst/>
          </a:prstGeom>
        </p:spPr>
      </p:pic>
      <p:cxnSp>
        <p:nvCxnSpPr>
          <p:cNvPr id="20" name="Connecteur droit 19">
            <a:extLst>
              <a:ext uri="{FF2B5EF4-FFF2-40B4-BE49-F238E27FC236}">
                <a16:creationId xmlns:a16="http://schemas.microsoft.com/office/drawing/2014/main" id="{BFF6EE3F-F572-40C0-99E8-579E2D5DB5E9}"/>
              </a:ext>
            </a:extLst>
          </p:cNvPr>
          <p:cNvCxnSpPr>
            <a:cxnSpLocks/>
            <a:stCxn id="24" idx="0"/>
          </p:cNvCxnSpPr>
          <p:nvPr/>
        </p:nvCxnSpPr>
        <p:spPr>
          <a:xfrm flipV="1">
            <a:off x="2481626" y="1656124"/>
            <a:ext cx="2805387" cy="316156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 coins arrondis 23">
            <a:extLst>
              <a:ext uri="{FF2B5EF4-FFF2-40B4-BE49-F238E27FC236}">
                <a16:creationId xmlns:a16="http://schemas.microsoft.com/office/drawing/2014/main" id="{278FF8B2-4FAE-4C26-93CC-EDB86A6C49FA}"/>
              </a:ext>
            </a:extLst>
          </p:cNvPr>
          <p:cNvSpPr/>
          <p:nvPr/>
        </p:nvSpPr>
        <p:spPr>
          <a:xfrm>
            <a:off x="135313" y="4817689"/>
            <a:ext cx="4692626" cy="11528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28">
            <a:extLst>
              <a:ext uri="{FF2B5EF4-FFF2-40B4-BE49-F238E27FC236}">
                <a16:creationId xmlns:a16="http://schemas.microsoft.com/office/drawing/2014/main" id="{9778ECC3-D6B5-477A-ADB7-853BC1FB36FC}"/>
              </a:ext>
            </a:extLst>
          </p:cNvPr>
          <p:cNvSpPr>
            <a:spLocks noGrp="1"/>
          </p:cNvSpPr>
          <p:nvPr>
            <p:ph type="sldNum" sz="quarter" idx="12"/>
          </p:nvPr>
        </p:nvSpPr>
        <p:spPr>
          <a:xfrm>
            <a:off x="7046619" y="49738"/>
            <a:ext cx="2057400" cy="365125"/>
          </a:xfrm>
        </p:spPr>
        <p:txBody>
          <a:bodyPr/>
          <a:lstStyle/>
          <a:p>
            <a:fld id="{7890B89A-A0DE-4052-B430-B0474622C676}" type="slidenum">
              <a:rPr lang="fr-FR" smtClean="0"/>
              <a:t>16</a:t>
            </a:fld>
            <a:endParaRPr lang="fr-FR" dirty="0"/>
          </a:p>
        </p:txBody>
      </p:sp>
    </p:spTree>
    <p:extLst>
      <p:ext uri="{BB962C8B-B14F-4D97-AF65-F5344CB8AC3E}">
        <p14:creationId xmlns:p14="http://schemas.microsoft.com/office/powerpoint/2010/main" val="319041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565" y="54430"/>
            <a:ext cx="7886700" cy="753990"/>
          </a:xfrm>
        </p:spPr>
        <p:txBody>
          <a:bodyPr>
            <a:normAutofit/>
          </a:bodyPr>
          <a:lstStyle/>
          <a:p>
            <a:pPr algn="ctr"/>
            <a:r>
              <a:rPr lang="fr-FR" sz="3600" b="1" dirty="0">
                <a:solidFill>
                  <a:schemeClr val="bg1"/>
                </a:solidFill>
              </a:rPr>
              <a:t>Le code source de « </a:t>
            </a:r>
            <a:r>
              <a:rPr lang="fr-FR" sz="3600" b="1" dirty="0" err="1">
                <a:solidFill>
                  <a:schemeClr val="bg1"/>
                </a:solidFill>
              </a:rPr>
              <a:t>Blink</a:t>
            </a:r>
            <a:r>
              <a:rPr lang="fr-FR" sz="3600" b="1" dirty="0">
                <a:solidFill>
                  <a:schemeClr val="bg1"/>
                </a:solidFill>
              </a:rPr>
              <a:t> » (1/3)</a:t>
            </a:r>
          </a:p>
        </p:txBody>
      </p:sp>
      <p:pic>
        <p:nvPicPr>
          <p:cNvPr id="7" name="Picture 6"/>
          <p:cNvPicPr>
            <a:picLocks noChangeAspect="1"/>
          </p:cNvPicPr>
          <p:nvPr/>
        </p:nvPicPr>
        <p:blipFill>
          <a:blip r:embed="rId2"/>
          <a:stretch>
            <a:fillRect/>
          </a:stretch>
        </p:blipFill>
        <p:spPr>
          <a:xfrm>
            <a:off x="490341" y="1394704"/>
            <a:ext cx="6984471" cy="4735773"/>
          </a:xfrm>
          <a:prstGeom prst="rect">
            <a:avLst/>
          </a:prstGeom>
        </p:spPr>
      </p:pic>
      <p:grpSp>
        <p:nvGrpSpPr>
          <p:cNvPr id="22" name="Group 21"/>
          <p:cNvGrpSpPr/>
          <p:nvPr/>
        </p:nvGrpSpPr>
        <p:grpSpPr>
          <a:xfrm>
            <a:off x="68110" y="900753"/>
            <a:ext cx="7512595" cy="906368"/>
            <a:chOff x="31205" y="894718"/>
            <a:chExt cx="7512595" cy="906368"/>
          </a:xfrm>
        </p:grpSpPr>
        <p:grpSp>
          <p:nvGrpSpPr>
            <p:cNvPr id="17" name="Group 16"/>
            <p:cNvGrpSpPr/>
            <p:nvPr/>
          </p:nvGrpSpPr>
          <p:grpSpPr>
            <a:xfrm>
              <a:off x="628651" y="894718"/>
              <a:ext cx="6915149" cy="598120"/>
              <a:chOff x="460682" y="866143"/>
              <a:chExt cx="4983696" cy="598120"/>
            </a:xfrm>
          </p:grpSpPr>
          <p:cxnSp>
            <p:nvCxnSpPr>
              <p:cNvPr id="10" name="Connecteur droit 19">
                <a:extLst>
                  <a:ext uri="{FF2B5EF4-FFF2-40B4-BE49-F238E27FC236}">
                    <a16:creationId xmlns:a16="http://schemas.microsoft.com/office/drawing/2014/main" id="{A1B1CFB4-BCC2-46B4-84A9-B730D2524824}"/>
                  </a:ext>
                </a:extLst>
              </p:cNvPr>
              <p:cNvCxnSpPr>
                <a:cxnSpLocks/>
              </p:cNvCxnSpPr>
              <p:nvPr/>
            </p:nvCxnSpPr>
            <p:spPr>
              <a:xfrm flipV="1">
                <a:off x="460682" y="1050809"/>
                <a:ext cx="1796560" cy="4134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256F48E-FBA4-467D-8F2D-98524A3A788F}"/>
                  </a:ext>
                </a:extLst>
              </p:cNvPr>
              <p:cNvSpPr/>
              <p:nvPr/>
            </p:nvSpPr>
            <p:spPr>
              <a:xfrm>
                <a:off x="2257242" y="866143"/>
                <a:ext cx="3187136" cy="369332"/>
              </a:xfrm>
              <a:prstGeom prst="rect">
                <a:avLst/>
              </a:prstGeom>
              <a:solidFill>
                <a:schemeClr val="bg1"/>
              </a:solidFill>
            </p:spPr>
            <p:txBody>
              <a:bodyPr wrap="square">
                <a:spAutoFit/>
              </a:bodyPr>
              <a:lstStyle/>
              <a:p>
                <a:r>
                  <a:rPr lang="fr-FR" b="1" dirty="0"/>
                  <a:t>Début de commentaire sur plusieurs lignes</a:t>
                </a:r>
              </a:p>
            </p:txBody>
          </p:sp>
        </p:grpSp>
        <p:sp>
          <p:nvSpPr>
            <p:cNvPr id="19" name="Oval 18"/>
            <p:cNvSpPr/>
            <p:nvPr/>
          </p:nvSpPr>
          <p:spPr>
            <a:xfrm>
              <a:off x="31205" y="1184590"/>
              <a:ext cx="616496" cy="616496"/>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t>
              </a:r>
            </a:p>
          </p:txBody>
        </p:sp>
      </p:grpSp>
      <p:grpSp>
        <p:nvGrpSpPr>
          <p:cNvPr id="23" name="Group 22"/>
          <p:cNvGrpSpPr/>
          <p:nvPr/>
        </p:nvGrpSpPr>
        <p:grpSpPr>
          <a:xfrm>
            <a:off x="107405" y="5855305"/>
            <a:ext cx="7588795" cy="801162"/>
            <a:chOff x="31205" y="1184590"/>
            <a:chExt cx="7588795" cy="801162"/>
          </a:xfrm>
        </p:grpSpPr>
        <p:grpSp>
          <p:nvGrpSpPr>
            <p:cNvPr id="24" name="Group 23"/>
            <p:cNvGrpSpPr/>
            <p:nvPr/>
          </p:nvGrpSpPr>
          <p:grpSpPr>
            <a:xfrm>
              <a:off x="628651" y="1492838"/>
              <a:ext cx="6991349" cy="492914"/>
              <a:chOff x="460682" y="1464263"/>
              <a:chExt cx="5038613" cy="492914"/>
            </a:xfrm>
          </p:grpSpPr>
          <p:cxnSp>
            <p:nvCxnSpPr>
              <p:cNvPr id="26" name="Connecteur droit 19">
                <a:extLst>
                  <a:ext uri="{FF2B5EF4-FFF2-40B4-BE49-F238E27FC236}">
                    <a16:creationId xmlns:a16="http://schemas.microsoft.com/office/drawing/2014/main" id="{A1B1CFB4-BCC2-46B4-84A9-B730D2524824}"/>
                  </a:ext>
                </a:extLst>
              </p:cNvPr>
              <p:cNvCxnSpPr>
                <a:cxnSpLocks/>
                <a:endCxn id="27" idx="1"/>
              </p:cNvCxnSpPr>
              <p:nvPr/>
            </p:nvCxnSpPr>
            <p:spPr>
              <a:xfrm>
                <a:off x="460682" y="1464263"/>
                <a:ext cx="1851477" cy="3082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256F48E-FBA4-467D-8F2D-98524A3A788F}"/>
                  </a:ext>
                </a:extLst>
              </p:cNvPr>
              <p:cNvSpPr/>
              <p:nvPr/>
            </p:nvSpPr>
            <p:spPr>
              <a:xfrm>
                <a:off x="2312159" y="1587845"/>
                <a:ext cx="3187136" cy="369332"/>
              </a:xfrm>
              <a:prstGeom prst="rect">
                <a:avLst/>
              </a:prstGeom>
              <a:solidFill>
                <a:schemeClr val="bg1"/>
              </a:solidFill>
            </p:spPr>
            <p:txBody>
              <a:bodyPr wrap="square">
                <a:spAutoFit/>
              </a:bodyPr>
              <a:lstStyle/>
              <a:p>
                <a:r>
                  <a:rPr lang="fr-FR" b="1" dirty="0"/>
                  <a:t>Fin de commentaire sur plusieurs lignes</a:t>
                </a:r>
              </a:p>
            </p:txBody>
          </p:sp>
        </p:grpSp>
        <p:sp>
          <p:nvSpPr>
            <p:cNvPr id="25" name="Oval 24"/>
            <p:cNvSpPr/>
            <p:nvPr/>
          </p:nvSpPr>
          <p:spPr>
            <a:xfrm>
              <a:off x="31205" y="1184590"/>
              <a:ext cx="616496" cy="616496"/>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t>
              </a:r>
            </a:p>
          </p:txBody>
        </p:sp>
      </p:grpSp>
      <p:sp>
        <p:nvSpPr>
          <p:cNvPr id="3" name="Espace réservé du numéro de diapositive 2">
            <a:extLst>
              <a:ext uri="{FF2B5EF4-FFF2-40B4-BE49-F238E27FC236}">
                <a16:creationId xmlns:a16="http://schemas.microsoft.com/office/drawing/2014/main" id="{58EBF5FD-8410-4ED7-84B3-3E5811F45C2D}"/>
              </a:ext>
            </a:extLst>
          </p:cNvPr>
          <p:cNvSpPr>
            <a:spLocks noGrp="1"/>
          </p:cNvSpPr>
          <p:nvPr>
            <p:ph type="sldNum" sz="quarter" idx="12"/>
          </p:nvPr>
        </p:nvSpPr>
        <p:spPr>
          <a:xfrm>
            <a:off x="7042695" y="66300"/>
            <a:ext cx="2057400" cy="365125"/>
          </a:xfrm>
        </p:spPr>
        <p:txBody>
          <a:bodyPr/>
          <a:lstStyle/>
          <a:p>
            <a:fld id="{7890B89A-A0DE-4052-B430-B0474622C676}" type="slidenum">
              <a:rPr lang="fr-FR" smtClean="0"/>
              <a:t>17</a:t>
            </a:fld>
            <a:endParaRPr lang="fr-FR" dirty="0"/>
          </a:p>
        </p:txBody>
      </p:sp>
    </p:spTree>
    <p:extLst>
      <p:ext uri="{BB962C8B-B14F-4D97-AF65-F5344CB8AC3E}">
        <p14:creationId xmlns:p14="http://schemas.microsoft.com/office/powerpoint/2010/main" val="36877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763"/>
            <a:ext cx="7886700" cy="753990"/>
          </a:xfrm>
        </p:spPr>
        <p:txBody>
          <a:bodyPr>
            <a:normAutofit/>
          </a:bodyPr>
          <a:lstStyle/>
          <a:p>
            <a:pPr algn="ctr"/>
            <a:r>
              <a:rPr lang="fr-FR" sz="3600" b="1" dirty="0">
                <a:solidFill>
                  <a:schemeClr val="bg1"/>
                </a:solidFill>
              </a:rPr>
              <a:t>Le code source de « </a:t>
            </a:r>
            <a:r>
              <a:rPr lang="fr-FR" sz="3600" b="1" dirty="0" err="1">
                <a:solidFill>
                  <a:schemeClr val="bg1"/>
                </a:solidFill>
              </a:rPr>
              <a:t>Blink</a:t>
            </a:r>
            <a:r>
              <a:rPr lang="fr-FR" sz="3600" b="1" dirty="0">
                <a:solidFill>
                  <a:schemeClr val="bg1"/>
                </a:solidFill>
              </a:rPr>
              <a:t> » (2/3)</a:t>
            </a:r>
          </a:p>
        </p:txBody>
      </p:sp>
      <p:grpSp>
        <p:nvGrpSpPr>
          <p:cNvPr id="38" name="Groupe 37">
            <a:extLst>
              <a:ext uri="{FF2B5EF4-FFF2-40B4-BE49-F238E27FC236}">
                <a16:creationId xmlns:a16="http://schemas.microsoft.com/office/drawing/2014/main" id="{D2A619B4-9FE4-49B6-9CDA-FB4A0623270B}"/>
              </a:ext>
            </a:extLst>
          </p:cNvPr>
          <p:cNvGrpSpPr/>
          <p:nvPr/>
        </p:nvGrpSpPr>
        <p:grpSpPr>
          <a:xfrm>
            <a:off x="254274" y="1456434"/>
            <a:ext cx="5109113" cy="369332"/>
            <a:chOff x="299378" y="1423636"/>
            <a:chExt cx="5109113" cy="369332"/>
          </a:xfrm>
        </p:grpSpPr>
        <p:sp>
          <p:nvSpPr>
            <p:cNvPr id="5" name="Rectangle 4">
              <a:extLst>
                <a:ext uri="{FF2B5EF4-FFF2-40B4-BE49-F238E27FC236}">
                  <a16:creationId xmlns:a16="http://schemas.microsoft.com/office/drawing/2014/main" id="{997010F5-AEA6-4B60-8260-A94A72202B2C}"/>
                </a:ext>
              </a:extLst>
            </p:cNvPr>
            <p:cNvSpPr/>
            <p:nvPr/>
          </p:nvSpPr>
          <p:spPr>
            <a:xfrm>
              <a:off x="299378" y="1423636"/>
              <a:ext cx="1426865" cy="369332"/>
            </a:xfrm>
            <a:prstGeom prst="rect">
              <a:avLst/>
            </a:prstGeom>
          </p:spPr>
          <p:txBody>
            <a:bodyPr wrap="none">
              <a:spAutoFit/>
            </a:bodyPr>
            <a:lstStyle/>
            <a:p>
              <a:r>
                <a:rPr lang="en-US" dirty="0">
                  <a:solidFill>
                    <a:schemeClr val="bg1"/>
                  </a:solidFill>
                </a:rPr>
                <a:t>void setup() {</a:t>
              </a:r>
            </a:p>
          </p:txBody>
        </p:sp>
        <p:sp>
          <p:nvSpPr>
            <p:cNvPr id="28" name="Rectangle 27">
              <a:extLst>
                <a:ext uri="{FF2B5EF4-FFF2-40B4-BE49-F238E27FC236}">
                  <a16:creationId xmlns:a16="http://schemas.microsoft.com/office/drawing/2014/main" id="{F629AC1D-353A-4749-AB31-755AEE665208}"/>
                </a:ext>
              </a:extLst>
            </p:cNvPr>
            <p:cNvSpPr/>
            <p:nvPr/>
          </p:nvSpPr>
          <p:spPr>
            <a:xfrm>
              <a:off x="1802499" y="1423636"/>
              <a:ext cx="3605992" cy="369332"/>
            </a:xfrm>
            <a:prstGeom prst="rect">
              <a:avLst/>
            </a:prstGeom>
            <a:solidFill>
              <a:schemeClr val="bg1"/>
            </a:solidFill>
          </p:spPr>
          <p:txBody>
            <a:bodyPr wrap="square">
              <a:spAutoFit/>
            </a:bodyPr>
            <a:lstStyle/>
            <a:p>
              <a:r>
                <a:rPr lang="fr-FR" b="1" dirty="0"/>
                <a:t>Début de la fonction d’initialisation</a:t>
              </a:r>
            </a:p>
          </p:txBody>
        </p:sp>
      </p:grpSp>
      <p:grpSp>
        <p:nvGrpSpPr>
          <p:cNvPr id="13" name="Groupe 12">
            <a:extLst>
              <a:ext uri="{FF2B5EF4-FFF2-40B4-BE49-F238E27FC236}">
                <a16:creationId xmlns:a16="http://schemas.microsoft.com/office/drawing/2014/main" id="{D497CD24-1763-4930-B6C0-8C48BAC0320F}"/>
              </a:ext>
            </a:extLst>
          </p:cNvPr>
          <p:cNvGrpSpPr/>
          <p:nvPr/>
        </p:nvGrpSpPr>
        <p:grpSpPr>
          <a:xfrm>
            <a:off x="254274" y="1844210"/>
            <a:ext cx="8705208" cy="384410"/>
            <a:chOff x="299378" y="1826490"/>
            <a:chExt cx="8344366" cy="384410"/>
          </a:xfrm>
        </p:grpSpPr>
        <p:sp>
          <p:nvSpPr>
            <p:cNvPr id="6" name="Rectangle 5">
              <a:extLst>
                <a:ext uri="{FF2B5EF4-FFF2-40B4-BE49-F238E27FC236}">
                  <a16:creationId xmlns:a16="http://schemas.microsoft.com/office/drawing/2014/main" id="{BD082105-0421-4871-B4E4-189B7D23F94B}"/>
                </a:ext>
              </a:extLst>
            </p:cNvPr>
            <p:cNvSpPr/>
            <p:nvPr/>
          </p:nvSpPr>
          <p:spPr>
            <a:xfrm>
              <a:off x="299378" y="1826490"/>
              <a:ext cx="6156823" cy="369332"/>
            </a:xfrm>
            <a:prstGeom prst="rect">
              <a:avLst/>
            </a:prstGeom>
          </p:spPr>
          <p:txBody>
            <a:bodyPr wrap="square">
              <a:spAutoFit/>
            </a:bodyPr>
            <a:lstStyle/>
            <a:p>
              <a:r>
                <a:rPr lang="en-US" dirty="0">
                  <a:solidFill>
                    <a:srgbClr val="C00000"/>
                  </a:solidFill>
                </a:rPr>
                <a:t>// </a:t>
              </a:r>
              <a:r>
                <a:rPr lang="en-US" dirty="0">
                  <a:solidFill>
                    <a:schemeClr val="bg1"/>
                  </a:solidFill>
                </a:rPr>
                <a:t>initialize digital pin LED_BUILTIN as an output.</a:t>
              </a:r>
            </a:p>
          </p:txBody>
        </p:sp>
        <p:sp>
          <p:nvSpPr>
            <p:cNvPr id="29" name="Rectangle 28">
              <a:extLst>
                <a:ext uri="{FF2B5EF4-FFF2-40B4-BE49-F238E27FC236}">
                  <a16:creationId xmlns:a16="http://schemas.microsoft.com/office/drawing/2014/main" id="{F6492FCD-6614-41EA-BA6E-6BA85E53EB20}"/>
                </a:ext>
              </a:extLst>
            </p:cNvPr>
            <p:cNvSpPr/>
            <p:nvPr/>
          </p:nvSpPr>
          <p:spPr>
            <a:xfrm>
              <a:off x="4717194" y="1841568"/>
              <a:ext cx="3926550" cy="369332"/>
            </a:xfrm>
            <a:prstGeom prst="rect">
              <a:avLst/>
            </a:prstGeom>
            <a:solidFill>
              <a:schemeClr val="bg1"/>
            </a:solidFill>
          </p:spPr>
          <p:txBody>
            <a:bodyPr wrap="square">
              <a:spAutoFit/>
            </a:bodyPr>
            <a:lstStyle/>
            <a:p>
              <a:r>
                <a:rPr lang="fr-FR" b="1" dirty="0"/>
                <a:t>Commentaire sur une ligne, avec « // »</a:t>
              </a:r>
            </a:p>
          </p:txBody>
        </p:sp>
      </p:grpSp>
      <p:grpSp>
        <p:nvGrpSpPr>
          <p:cNvPr id="14" name="Groupe 13">
            <a:extLst>
              <a:ext uri="{FF2B5EF4-FFF2-40B4-BE49-F238E27FC236}">
                <a16:creationId xmlns:a16="http://schemas.microsoft.com/office/drawing/2014/main" id="{7BAA577A-2DD3-4C9A-BD92-BFC88DD5496F}"/>
              </a:ext>
            </a:extLst>
          </p:cNvPr>
          <p:cNvGrpSpPr/>
          <p:nvPr/>
        </p:nvGrpSpPr>
        <p:grpSpPr>
          <a:xfrm>
            <a:off x="254274" y="2281316"/>
            <a:ext cx="7700596" cy="646331"/>
            <a:chOff x="299378" y="2248518"/>
            <a:chExt cx="7700596" cy="646331"/>
          </a:xfrm>
        </p:grpSpPr>
        <p:sp>
          <p:nvSpPr>
            <p:cNvPr id="4" name="Rectangle 3">
              <a:extLst>
                <a:ext uri="{FF2B5EF4-FFF2-40B4-BE49-F238E27FC236}">
                  <a16:creationId xmlns:a16="http://schemas.microsoft.com/office/drawing/2014/main" id="{0427F79C-350C-4595-9F80-B0FA56045078}"/>
                </a:ext>
              </a:extLst>
            </p:cNvPr>
            <p:cNvSpPr/>
            <p:nvPr/>
          </p:nvSpPr>
          <p:spPr>
            <a:xfrm>
              <a:off x="299378" y="2371393"/>
              <a:ext cx="7227040" cy="369332"/>
            </a:xfrm>
            <a:prstGeom prst="rect">
              <a:avLst/>
            </a:prstGeom>
          </p:spPr>
          <p:txBody>
            <a:bodyPr wrap="square">
              <a:spAutoFit/>
            </a:bodyPr>
            <a:lstStyle/>
            <a:p>
              <a:r>
                <a:rPr lang="en-US" dirty="0" err="1">
                  <a:solidFill>
                    <a:schemeClr val="bg1"/>
                  </a:solidFill>
                </a:rPr>
                <a:t>pinMode</a:t>
              </a:r>
              <a:r>
                <a:rPr lang="en-US" dirty="0">
                  <a:solidFill>
                    <a:schemeClr val="bg1"/>
                  </a:solidFill>
                </a:rPr>
                <a:t>(LED_BUILTIN, OUTPUT);</a:t>
              </a:r>
            </a:p>
          </p:txBody>
        </p:sp>
        <p:sp>
          <p:nvSpPr>
            <p:cNvPr id="30" name="Rectangle 29">
              <a:extLst>
                <a:ext uri="{FF2B5EF4-FFF2-40B4-BE49-F238E27FC236}">
                  <a16:creationId xmlns:a16="http://schemas.microsoft.com/office/drawing/2014/main" id="{DF881911-8DEB-48D8-82D4-6870E5C5C817}"/>
                </a:ext>
              </a:extLst>
            </p:cNvPr>
            <p:cNvSpPr/>
            <p:nvPr/>
          </p:nvSpPr>
          <p:spPr>
            <a:xfrm>
              <a:off x="3682707" y="2248518"/>
              <a:ext cx="4317267" cy="646331"/>
            </a:xfrm>
            <a:prstGeom prst="rect">
              <a:avLst/>
            </a:prstGeom>
            <a:solidFill>
              <a:schemeClr val="bg1"/>
            </a:solidFill>
          </p:spPr>
          <p:txBody>
            <a:bodyPr wrap="square">
              <a:spAutoFit/>
            </a:bodyPr>
            <a:lstStyle/>
            <a:p>
              <a:r>
                <a:rPr lang="fr-FR" b="1" dirty="0"/>
                <a:t>Initialise la broche digitale « LED_BUILTIN » (13) en mode « SORTIE » (« OUTPUT ») </a:t>
              </a:r>
            </a:p>
          </p:txBody>
        </p:sp>
      </p:grpSp>
      <p:grpSp>
        <p:nvGrpSpPr>
          <p:cNvPr id="37" name="Groupe 36">
            <a:extLst>
              <a:ext uri="{FF2B5EF4-FFF2-40B4-BE49-F238E27FC236}">
                <a16:creationId xmlns:a16="http://schemas.microsoft.com/office/drawing/2014/main" id="{02077571-7D85-45C3-B06B-FDB7D5761010}"/>
              </a:ext>
            </a:extLst>
          </p:cNvPr>
          <p:cNvGrpSpPr/>
          <p:nvPr/>
        </p:nvGrpSpPr>
        <p:grpSpPr>
          <a:xfrm>
            <a:off x="326744" y="3372197"/>
            <a:ext cx="3453870" cy="372446"/>
            <a:chOff x="371848" y="3339399"/>
            <a:chExt cx="3453870" cy="372446"/>
          </a:xfrm>
        </p:grpSpPr>
        <p:sp>
          <p:nvSpPr>
            <p:cNvPr id="8" name="Rectangle 7">
              <a:extLst>
                <a:ext uri="{FF2B5EF4-FFF2-40B4-BE49-F238E27FC236}">
                  <a16:creationId xmlns:a16="http://schemas.microsoft.com/office/drawing/2014/main" id="{3A6D7D91-4D5B-4DAD-818A-5646151E4BE8}"/>
                </a:ext>
              </a:extLst>
            </p:cNvPr>
            <p:cNvSpPr/>
            <p:nvPr/>
          </p:nvSpPr>
          <p:spPr>
            <a:xfrm>
              <a:off x="371848" y="3339399"/>
              <a:ext cx="256802" cy="369332"/>
            </a:xfrm>
            <a:prstGeom prst="rect">
              <a:avLst/>
            </a:prstGeom>
          </p:spPr>
          <p:txBody>
            <a:bodyPr wrap="none">
              <a:spAutoFit/>
            </a:bodyPr>
            <a:lstStyle/>
            <a:p>
              <a:r>
                <a:rPr lang="en-US" dirty="0">
                  <a:solidFill>
                    <a:schemeClr val="bg1"/>
                  </a:solidFill>
                </a:rPr>
                <a:t>}</a:t>
              </a:r>
              <a:endParaRPr lang="fr-FR" dirty="0">
                <a:solidFill>
                  <a:schemeClr val="bg1"/>
                </a:solidFill>
              </a:endParaRPr>
            </a:p>
          </p:txBody>
        </p:sp>
        <p:sp>
          <p:nvSpPr>
            <p:cNvPr id="31" name="Rectangle 30">
              <a:extLst>
                <a:ext uri="{FF2B5EF4-FFF2-40B4-BE49-F238E27FC236}">
                  <a16:creationId xmlns:a16="http://schemas.microsoft.com/office/drawing/2014/main" id="{87B857EB-7253-4235-ADA5-3B4756DDDA0C}"/>
                </a:ext>
              </a:extLst>
            </p:cNvPr>
            <p:cNvSpPr/>
            <p:nvPr/>
          </p:nvSpPr>
          <p:spPr>
            <a:xfrm>
              <a:off x="585349" y="3342513"/>
              <a:ext cx="3240369" cy="369332"/>
            </a:xfrm>
            <a:prstGeom prst="rect">
              <a:avLst/>
            </a:prstGeom>
            <a:solidFill>
              <a:schemeClr val="bg1"/>
            </a:solidFill>
          </p:spPr>
          <p:txBody>
            <a:bodyPr wrap="square">
              <a:spAutoFit/>
            </a:bodyPr>
            <a:lstStyle/>
            <a:p>
              <a:r>
                <a:rPr lang="fr-FR" b="1" dirty="0"/>
                <a:t>Fin de la fonction d’initialisation</a:t>
              </a:r>
            </a:p>
          </p:txBody>
        </p:sp>
      </p:grpSp>
      <p:grpSp>
        <p:nvGrpSpPr>
          <p:cNvPr id="32" name="Group 21">
            <a:extLst>
              <a:ext uri="{FF2B5EF4-FFF2-40B4-BE49-F238E27FC236}">
                <a16:creationId xmlns:a16="http://schemas.microsoft.com/office/drawing/2014/main" id="{216F941F-02A4-4387-8624-D11EFCFCBF39}"/>
              </a:ext>
            </a:extLst>
          </p:cNvPr>
          <p:cNvGrpSpPr/>
          <p:nvPr/>
        </p:nvGrpSpPr>
        <p:grpSpPr>
          <a:xfrm>
            <a:off x="3287439" y="2451261"/>
            <a:ext cx="5647444" cy="881882"/>
            <a:chOff x="2032697" y="-64962"/>
            <a:chExt cx="5647444" cy="881882"/>
          </a:xfrm>
        </p:grpSpPr>
        <p:grpSp>
          <p:nvGrpSpPr>
            <p:cNvPr id="33" name="Group 16">
              <a:extLst>
                <a:ext uri="{FF2B5EF4-FFF2-40B4-BE49-F238E27FC236}">
                  <a16:creationId xmlns:a16="http://schemas.microsoft.com/office/drawing/2014/main" id="{8D4B6B57-A61C-496B-9A2C-E8719600C323}"/>
                </a:ext>
              </a:extLst>
            </p:cNvPr>
            <p:cNvGrpSpPr/>
            <p:nvPr/>
          </p:nvGrpSpPr>
          <p:grpSpPr>
            <a:xfrm>
              <a:off x="2186465" y="253200"/>
              <a:ext cx="5493676" cy="563720"/>
              <a:chOff x="1583387" y="224625"/>
              <a:chExt cx="3959250" cy="563720"/>
            </a:xfrm>
          </p:grpSpPr>
          <p:cxnSp>
            <p:nvCxnSpPr>
              <p:cNvPr id="35" name="Connecteur droit 19">
                <a:extLst>
                  <a:ext uri="{FF2B5EF4-FFF2-40B4-BE49-F238E27FC236}">
                    <a16:creationId xmlns:a16="http://schemas.microsoft.com/office/drawing/2014/main" id="{01F5D61F-D1D4-4B99-A9FE-0191C09D95EA}"/>
                  </a:ext>
                </a:extLst>
              </p:cNvPr>
              <p:cNvCxnSpPr>
                <a:cxnSpLocks/>
                <a:stCxn id="34" idx="4"/>
                <a:endCxn id="36" idx="1"/>
              </p:cNvCxnSpPr>
              <p:nvPr/>
            </p:nvCxnSpPr>
            <p:spPr>
              <a:xfrm>
                <a:off x="1583387" y="224625"/>
                <a:ext cx="470069" cy="3790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217ED95-1473-473E-81E5-1AF447C2DACE}"/>
                  </a:ext>
                </a:extLst>
              </p:cNvPr>
              <p:cNvSpPr/>
              <p:nvPr/>
            </p:nvSpPr>
            <p:spPr>
              <a:xfrm>
                <a:off x="2053456" y="419013"/>
                <a:ext cx="3489181" cy="369332"/>
              </a:xfrm>
              <a:prstGeom prst="rect">
                <a:avLst/>
              </a:prstGeom>
              <a:solidFill>
                <a:schemeClr val="bg1"/>
              </a:solidFill>
            </p:spPr>
            <p:txBody>
              <a:bodyPr wrap="square">
                <a:spAutoFit/>
              </a:bodyPr>
              <a:lstStyle/>
              <a:p>
                <a:r>
                  <a:rPr lang="fr-FR" b="1" dirty="0"/>
                  <a:t>TOUJOURS placer un « ; » après une instruction !</a:t>
                </a:r>
              </a:p>
            </p:txBody>
          </p:sp>
        </p:grpSp>
        <p:sp>
          <p:nvSpPr>
            <p:cNvPr id="34" name="Oval 18">
              <a:extLst>
                <a:ext uri="{FF2B5EF4-FFF2-40B4-BE49-F238E27FC236}">
                  <a16:creationId xmlns:a16="http://schemas.microsoft.com/office/drawing/2014/main" id="{65B1DD08-2736-4903-AD35-C7E09BA50226}"/>
                </a:ext>
              </a:extLst>
            </p:cNvPr>
            <p:cNvSpPr/>
            <p:nvPr/>
          </p:nvSpPr>
          <p:spPr>
            <a:xfrm>
              <a:off x="2032697" y="-64962"/>
              <a:ext cx="307535" cy="3181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48" name="Groupe 47">
            <a:extLst>
              <a:ext uri="{FF2B5EF4-FFF2-40B4-BE49-F238E27FC236}">
                <a16:creationId xmlns:a16="http://schemas.microsoft.com/office/drawing/2014/main" id="{E472A1AE-8689-4A87-9A85-95E25C160BAA}"/>
              </a:ext>
            </a:extLst>
          </p:cNvPr>
          <p:cNvGrpSpPr/>
          <p:nvPr/>
        </p:nvGrpSpPr>
        <p:grpSpPr>
          <a:xfrm>
            <a:off x="198181" y="1025665"/>
            <a:ext cx="8606795" cy="4609543"/>
            <a:chOff x="198181" y="1025665"/>
            <a:chExt cx="8606795" cy="4609543"/>
          </a:xfrm>
        </p:grpSpPr>
        <p:sp>
          <p:nvSpPr>
            <p:cNvPr id="44" name="ZoneTexte 43">
              <a:extLst>
                <a:ext uri="{FF2B5EF4-FFF2-40B4-BE49-F238E27FC236}">
                  <a16:creationId xmlns:a16="http://schemas.microsoft.com/office/drawing/2014/main" id="{C67681F8-B797-4B1A-B945-20AC95B6557B}"/>
                </a:ext>
              </a:extLst>
            </p:cNvPr>
            <p:cNvSpPr txBox="1"/>
            <p:nvPr/>
          </p:nvSpPr>
          <p:spPr>
            <a:xfrm>
              <a:off x="198181" y="4127103"/>
              <a:ext cx="8606795" cy="1508105"/>
            </a:xfrm>
            <a:prstGeom prst="rect">
              <a:avLst/>
            </a:prstGeom>
            <a:noFill/>
          </p:spPr>
          <p:txBody>
            <a:bodyPr wrap="square" rtlCol="0">
              <a:spAutoFit/>
            </a:bodyPr>
            <a:lstStyle/>
            <a:p>
              <a:r>
                <a:rPr lang="fr-FR" sz="2000" b="1" dirty="0"/>
                <a:t>Tous les programmes commencent par une </a:t>
              </a:r>
              <a:r>
                <a:rPr lang="fr-FR" sz="2000" b="1" i="1" dirty="0">
                  <a:solidFill>
                    <a:schemeClr val="bg1"/>
                  </a:solidFill>
                </a:rPr>
                <a:t>Initialisation (appui sur RESET)</a:t>
              </a:r>
            </a:p>
            <a:p>
              <a:pPr marL="800100" lvl="1" indent="-342900">
                <a:buFont typeface="Arial" panose="020B0604020202020204" pitchFamily="34" charset="0"/>
                <a:buChar char="•"/>
              </a:pPr>
              <a:r>
                <a:rPr lang="fr-FR" dirty="0">
                  <a:solidFill>
                    <a:schemeClr val="bg1"/>
                  </a:solidFill>
                </a:rPr>
                <a:t>Pour indiquer quelles broches seront utilisées</a:t>
              </a:r>
            </a:p>
            <a:p>
              <a:pPr marL="800100" lvl="1" indent="-342900">
                <a:buFont typeface="Arial" panose="020B0604020202020204" pitchFamily="34" charset="0"/>
                <a:buChar char="•"/>
              </a:pPr>
              <a:r>
                <a:rPr lang="fr-FR" dirty="0">
                  <a:solidFill>
                    <a:schemeClr val="bg1"/>
                  </a:solidFill>
                </a:rPr>
                <a:t>Pour indiquer comment ces broches seront utilisées (entrées ou sorties par ex.)</a:t>
              </a:r>
            </a:p>
            <a:p>
              <a:pPr marL="800100" lvl="1" indent="-342900">
                <a:buFont typeface="Arial" panose="020B0604020202020204" pitchFamily="34" charset="0"/>
                <a:buChar char="•"/>
              </a:pPr>
              <a:r>
                <a:rPr lang="fr-FR" dirty="0">
                  <a:solidFill>
                    <a:schemeClr val="bg1"/>
                  </a:solidFill>
                </a:rPr>
                <a:t>Pour mettre les capteurs/actuateurs dans un état prêt à fonctionner</a:t>
              </a:r>
            </a:p>
            <a:p>
              <a:pPr marL="800100" lvl="1" indent="-342900">
                <a:buFont typeface="Arial" panose="020B0604020202020204" pitchFamily="34" charset="0"/>
                <a:buChar char="•"/>
              </a:pPr>
              <a:r>
                <a:rPr lang="fr-FR" dirty="0">
                  <a:solidFill>
                    <a:schemeClr val="bg1"/>
                  </a:solidFill>
                </a:rPr>
                <a:t>Etc.</a:t>
              </a:r>
            </a:p>
          </p:txBody>
        </p:sp>
        <p:sp>
          <p:nvSpPr>
            <p:cNvPr id="45" name="Rectangle 44">
              <a:extLst>
                <a:ext uri="{FF2B5EF4-FFF2-40B4-BE49-F238E27FC236}">
                  <a16:creationId xmlns:a16="http://schemas.microsoft.com/office/drawing/2014/main" id="{583A653D-DB94-4423-8D2D-C797467CA737}"/>
                </a:ext>
              </a:extLst>
            </p:cNvPr>
            <p:cNvSpPr/>
            <p:nvPr/>
          </p:nvSpPr>
          <p:spPr>
            <a:xfrm>
              <a:off x="254274" y="1025665"/>
              <a:ext cx="8330239" cy="369332"/>
            </a:xfrm>
            <a:prstGeom prst="rect">
              <a:avLst/>
            </a:prstGeom>
          </p:spPr>
          <p:txBody>
            <a:bodyPr wrap="square">
              <a:spAutoFit/>
            </a:bodyPr>
            <a:lstStyle/>
            <a:p>
              <a:r>
                <a:rPr lang="en-US" dirty="0">
                  <a:solidFill>
                    <a:srgbClr val="C00000"/>
                  </a:solidFill>
                </a:rPr>
                <a:t>//</a:t>
              </a:r>
              <a:r>
                <a:rPr lang="en-US" dirty="0"/>
                <a:t> </a:t>
              </a:r>
              <a:r>
                <a:rPr lang="en-US" b="1" dirty="0">
                  <a:solidFill>
                    <a:schemeClr val="bg1"/>
                  </a:solidFill>
                </a:rPr>
                <a:t>the setup function runs once when you press reset or power the board</a:t>
              </a:r>
              <a:endParaRPr lang="fr-FR" b="1" dirty="0">
                <a:solidFill>
                  <a:schemeClr val="bg1"/>
                </a:solidFill>
              </a:endParaRPr>
            </a:p>
          </p:txBody>
        </p:sp>
      </p:grpSp>
      <p:grpSp>
        <p:nvGrpSpPr>
          <p:cNvPr id="3" name="Group 2"/>
          <p:cNvGrpSpPr/>
          <p:nvPr/>
        </p:nvGrpSpPr>
        <p:grpSpPr>
          <a:xfrm>
            <a:off x="145016" y="5774272"/>
            <a:ext cx="8873370" cy="923330"/>
            <a:chOff x="198181" y="5806169"/>
            <a:chExt cx="8873370" cy="923330"/>
          </a:xfrm>
        </p:grpSpPr>
        <p:sp>
          <p:nvSpPr>
            <p:cNvPr id="46" name="Rectangle 45">
              <a:extLst>
                <a:ext uri="{FF2B5EF4-FFF2-40B4-BE49-F238E27FC236}">
                  <a16:creationId xmlns:a16="http://schemas.microsoft.com/office/drawing/2014/main" id="{7701F2E4-4988-412F-807F-4D132F524BAE}"/>
                </a:ext>
              </a:extLst>
            </p:cNvPr>
            <p:cNvSpPr/>
            <p:nvPr/>
          </p:nvSpPr>
          <p:spPr>
            <a:xfrm>
              <a:off x="198181" y="5806169"/>
              <a:ext cx="8873370" cy="923330"/>
            </a:xfrm>
            <a:prstGeom prst="rect">
              <a:avLst/>
            </a:prstGeom>
          </p:spPr>
          <p:txBody>
            <a:bodyPr wrap="square">
              <a:spAutoFit/>
            </a:bodyPr>
            <a:lstStyle/>
            <a:p>
              <a:r>
                <a:rPr lang="fr-FR" b="1" dirty="0"/>
                <a:t>Arduino est en fait du langage C++ avec (essentiellement) des bibliothèques gérant le matériel : boutons, capteurs, LED …</a:t>
              </a:r>
            </a:p>
            <a:p>
              <a:r>
                <a:rPr lang="fr-FR" b="1" dirty="0"/>
                <a:t>Pour toutes les références des fonctions Arduino :</a:t>
              </a:r>
            </a:p>
          </p:txBody>
        </p:sp>
        <p:sp>
          <p:nvSpPr>
            <p:cNvPr id="24" name="Rectangle 23">
              <a:extLst>
                <a:ext uri="{FF2B5EF4-FFF2-40B4-BE49-F238E27FC236}">
                  <a16:creationId xmlns:a16="http://schemas.microsoft.com/office/drawing/2014/main" id="{F629AC1D-353A-4749-AB31-755AEE665208}"/>
                </a:ext>
              </a:extLst>
            </p:cNvPr>
            <p:cNvSpPr/>
            <p:nvPr/>
          </p:nvSpPr>
          <p:spPr>
            <a:xfrm>
              <a:off x="5097786" y="6351072"/>
              <a:ext cx="3954363" cy="369332"/>
            </a:xfrm>
            <a:prstGeom prst="rect">
              <a:avLst/>
            </a:prstGeom>
            <a:solidFill>
              <a:schemeClr val="bg1"/>
            </a:solidFill>
          </p:spPr>
          <p:txBody>
            <a:bodyPr wrap="square">
              <a:spAutoFit/>
            </a:bodyPr>
            <a:lstStyle/>
            <a:p>
              <a:r>
                <a:rPr lang="fr-FR" b="1" u="sng" dirty="0">
                  <a:solidFill>
                    <a:schemeClr val="bg1"/>
                  </a:solidFill>
                  <a:hlinkClick r:id="rId2"/>
                </a:rPr>
                <a:t>https://www.arduino.cc/reference/en/</a:t>
              </a:r>
              <a:endParaRPr lang="fr-FR" b="1" dirty="0"/>
            </a:p>
          </p:txBody>
        </p:sp>
      </p:grpSp>
      <p:sp>
        <p:nvSpPr>
          <p:cNvPr id="7" name="Espace réservé du numéro de diapositive 6">
            <a:extLst>
              <a:ext uri="{FF2B5EF4-FFF2-40B4-BE49-F238E27FC236}">
                <a16:creationId xmlns:a16="http://schemas.microsoft.com/office/drawing/2014/main" id="{59EF9F45-5E17-4465-BC30-D1A365C83128}"/>
              </a:ext>
            </a:extLst>
          </p:cNvPr>
          <p:cNvSpPr>
            <a:spLocks noGrp="1"/>
          </p:cNvSpPr>
          <p:nvPr>
            <p:ph type="sldNum" sz="quarter" idx="12"/>
          </p:nvPr>
        </p:nvSpPr>
        <p:spPr>
          <a:xfrm>
            <a:off x="7021802" y="49142"/>
            <a:ext cx="2057400" cy="365125"/>
          </a:xfrm>
        </p:spPr>
        <p:txBody>
          <a:bodyPr/>
          <a:lstStyle/>
          <a:p>
            <a:fld id="{7890B89A-A0DE-4052-B430-B0474622C676}" type="slidenum">
              <a:rPr lang="fr-FR" smtClean="0"/>
              <a:t>18</a:t>
            </a:fld>
            <a:endParaRPr lang="fr-FR" dirty="0"/>
          </a:p>
        </p:txBody>
      </p:sp>
    </p:spTree>
    <p:extLst>
      <p:ext uri="{BB962C8B-B14F-4D97-AF65-F5344CB8AC3E}">
        <p14:creationId xmlns:p14="http://schemas.microsoft.com/office/powerpoint/2010/main" val="30620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8E901-4941-4E11-A6A5-4726DF892912}"/>
              </a:ext>
            </a:extLst>
          </p:cNvPr>
          <p:cNvSpPr>
            <a:spLocks noGrp="1"/>
          </p:cNvSpPr>
          <p:nvPr>
            <p:ph type="title"/>
          </p:nvPr>
        </p:nvSpPr>
        <p:spPr>
          <a:xfrm>
            <a:off x="628650" y="37091"/>
            <a:ext cx="7886700" cy="947017"/>
          </a:xfrm>
        </p:spPr>
        <p:txBody>
          <a:bodyPr>
            <a:normAutofit/>
          </a:bodyPr>
          <a:lstStyle/>
          <a:p>
            <a:pPr algn="ctr"/>
            <a:r>
              <a:rPr lang="fr-FR" sz="3600" b="1" dirty="0">
                <a:solidFill>
                  <a:schemeClr val="bg1"/>
                </a:solidFill>
              </a:rPr>
              <a:t>Le code source de « </a:t>
            </a:r>
            <a:r>
              <a:rPr lang="fr-FR" sz="3600" b="1" dirty="0" err="1">
                <a:solidFill>
                  <a:schemeClr val="bg1"/>
                </a:solidFill>
              </a:rPr>
              <a:t>Blink</a:t>
            </a:r>
            <a:r>
              <a:rPr lang="fr-FR" sz="3600" b="1" dirty="0">
                <a:solidFill>
                  <a:schemeClr val="bg1"/>
                </a:solidFill>
              </a:rPr>
              <a:t> » (3/3)</a:t>
            </a:r>
          </a:p>
        </p:txBody>
      </p:sp>
      <p:sp>
        <p:nvSpPr>
          <p:cNvPr id="4" name="Rectangle 3">
            <a:extLst>
              <a:ext uri="{FF2B5EF4-FFF2-40B4-BE49-F238E27FC236}">
                <a16:creationId xmlns:a16="http://schemas.microsoft.com/office/drawing/2014/main" id="{2F5F8DDD-26C8-4CCC-ACEC-E202574D11E4}"/>
              </a:ext>
            </a:extLst>
          </p:cNvPr>
          <p:cNvSpPr/>
          <p:nvPr/>
        </p:nvSpPr>
        <p:spPr>
          <a:xfrm>
            <a:off x="244745" y="815994"/>
            <a:ext cx="8225500" cy="3970318"/>
          </a:xfrm>
          <a:prstGeom prst="rect">
            <a:avLst/>
          </a:prstGeom>
        </p:spPr>
        <p:txBody>
          <a:bodyPr wrap="square">
            <a:spAutoFit/>
          </a:bodyPr>
          <a:lstStyle/>
          <a:p>
            <a:endParaRPr lang="fr-FR" dirty="0">
              <a:solidFill>
                <a:schemeClr val="bg1"/>
              </a:solidFill>
            </a:endParaRPr>
          </a:p>
          <a:p>
            <a:r>
              <a:rPr lang="fr-FR" dirty="0">
                <a:solidFill>
                  <a:schemeClr val="bg1"/>
                </a:solidFill>
              </a:rPr>
              <a:t>// the </a:t>
            </a:r>
            <a:r>
              <a:rPr lang="fr-FR" dirty="0" err="1">
                <a:solidFill>
                  <a:schemeClr val="bg1"/>
                </a:solidFill>
              </a:rPr>
              <a:t>loop</a:t>
            </a:r>
            <a:r>
              <a:rPr lang="fr-FR" dirty="0">
                <a:solidFill>
                  <a:schemeClr val="bg1"/>
                </a:solidFill>
              </a:rPr>
              <a:t> </a:t>
            </a:r>
            <a:r>
              <a:rPr lang="fr-FR" dirty="0" err="1">
                <a:solidFill>
                  <a:schemeClr val="bg1"/>
                </a:solidFill>
              </a:rPr>
              <a:t>function</a:t>
            </a:r>
            <a:r>
              <a:rPr lang="fr-FR" dirty="0">
                <a:solidFill>
                  <a:schemeClr val="bg1"/>
                </a:solidFill>
              </a:rPr>
              <a:t> runs over and over </a:t>
            </a:r>
            <a:r>
              <a:rPr lang="fr-FR" dirty="0" err="1">
                <a:solidFill>
                  <a:schemeClr val="bg1"/>
                </a:solidFill>
              </a:rPr>
              <a:t>again</a:t>
            </a:r>
            <a:r>
              <a:rPr lang="fr-FR" dirty="0">
                <a:solidFill>
                  <a:schemeClr val="bg1"/>
                </a:solidFill>
              </a:rPr>
              <a:t> </a:t>
            </a:r>
            <a:r>
              <a:rPr lang="fr-FR" dirty="0" err="1">
                <a:solidFill>
                  <a:schemeClr val="bg1"/>
                </a:solidFill>
              </a:rPr>
              <a:t>forever</a:t>
            </a:r>
            <a:endParaRPr lang="fr-FR" dirty="0">
              <a:solidFill>
                <a:schemeClr val="bg1"/>
              </a:solidFill>
            </a:endParaRPr>
          </a:p>
          <a:p>
            <a:endParaRPr lang="fr-FR" dirty="0">
              <a:solidFill>
                <a:schemeClr val="bg1"/>
              </a:solidFill>
            </a:endParaRPr>
          </a:p>
          <a:p>
            <a:r>
              <a:rPr lang="fr-FR" dirty="0" err="1">
                <a:solidFill>
                  <a:schemeClr val="bg1"/>
                </a:solidFill>
              </a:rPr>
              <a:t>void</a:t>
            </a:r>
            <a:r>
              <a:rPr lang="fr-FR" dirty="0">
                <a:solidFill>
                  <a:schemeClr val="bg1"/>
                </a:solidFill>
              </a:rPr>
              <a:t> </a:t>
            </a:r>
            <a:r>
              <a:rPr lang="fr-FR" dirty="0" err="1">
                <a:solidFill>
                  <a:schemeClr val="bg1"/>
                </a:solidFill>
              </a:rPr>
              <a:t>loop</a:t>
            </a:r>
            <a:r>
              <a:rPr lang="fr-FR" dirty="0">
                <a:solidFill>
                  <a:schemeClr val="bg1"/>
                </a:solidFill>
              </a:rPr>
              <a:t>() {</a:t>
            </a:r>
          </a:p>
          <a:p>
            <a:endParaRPr lang="fr-FR" dirty="0">
              <a:solidFill>
                <a:schemeClr val="bg1"/>
              </a:solidFill>
            </a:endParaRPr>
          </a:p>
          <a:p>
            <a:r>
              <a:rPr lang="fr-FR" dirty="0">
                <a:solidFill>
                  <a:schemeClr val="bg1"/>
                </a:solidFill>
              </a:rPr>
              <a:t>  </a:t>
            </a:r>
            <a:r>
              <a:rPr lang="fr-FR" dirty="0" err="1">
                <a:solidFill>
                  <a:schemeClr val="bg1"/>
                </a:solidFill>
              </a:rPr>
              <a:t>digitalWrite</a:t>
            </a:r>
            <a:r>
              <a:rPr lang="fr-FR" dirty="0">
                <a:solidFill>
                  <a:schemeClr val="bg1"/>
                </a:solidFill>
              </a:rPr>
              <a:t>(LED_BUILTIN, HIGH); // </a:t>
            </a:r>
            <a:r>
              <a:rPr lang="fr-FR" dirty="0" err="1">
                <a:solidFill>
                  <a:schemeClr val="bg1"/>
                </a:solidFill>
              </a:rPr>
              <a:t>turn</a:t>
            </a:r>
            <a:r>
              <a:rPr lang="fr-FR" dirty="0">
                <a:solidFill>
                  <a:schemeClr val="bg1"/>
                </a:solidFill>
              </a:rPr>
              <a:t> the LED on (HIGH </a:t>
            </a:r>
            <a:r>
              <a:rPr lang="fr-FR" dirty="0" err="1">
                <a:solidFill>
                  <a:schemeClr val="bg1"/>
                </a:solidFill>
              </a:rPr>
              <a:t>is</a:t>
            </a:r>
            <a:r>
              <a:rPr lang="fr-FR" dirty="0">
                <a:solidFill>
                  <a:schemeClr val="bg1"/>
                </a:solidFill>
              </a:rPr>
              <a:t> the voltage </a:t>
            </a:r>
            <a:r>
              <a:rPr lang="fr-FR" dirty="0" err="1">
                <a:solidFill>
                  <a:schemeClr val="bg1"/>
                </a:solidFill>
              </a:rPr>
              <a:t>level</a:t>
            </a:r>
            <a:r>
              <a:rPr lang="fr-FR" dirty="0">
                <a:solidFill>
                  <a:schemeClr val="bg1"/>
                </a:solidFill>
              </a:rPr>
              <a:t>)</a:t>
            </a:r>
          </a:p>
          <a:p>
            <a:endParaRPr lang="fr-FR" dirty="0">
              <a:solidFill>
                <a:schemeClr val="bg1"/>
              </a:solidFill>
            </a:endParaRPr>
          </a:p>
          <a:p>
            <a:r>
              <a:rPr lang="fr-FR" dirty="0">
                <a:solidFill>
                  <a:schemeClr val="bg1"/>
                </a:solidFill>
              </a:rPr>
              <a:t>  </a:t>
            </a:r>
            <a:r>
              <a:rPr lang="fr-FR" dirty="0" err="1">
                <a:solidFill>
                  <a:schemeClr val="bg1"/>
                </a:solidFill>
              </a:rPr>
              <a:t>delay</a:t>
            </a:r>
            <a:r>
              <a:rPr lang="fr-FR" dirty="0">
                <a:solidFill>
                  <a:schemeClr val="bg1"/>
                </a:solidFill>
              </a:rPr>
              <a:t>(1000);    // </a:t>
            </a:r>
            <a:r>
              <a:rPr lang="fr-FR" dirty="0" err="1">
                <a:solidFill>
                  <a:schemeClr val="bg1"/>
                </a:solidFill>
              </a:rPr>
              <a:t>wait</a:t>
            </a:r>
            <a:r>
              <a:rPr lang="fr-FR" dirty="0">
                <a:solidFill>
                  <a:schemeClr val="bg1"/>
                </a:solidFill>
              </a:rPr>
              <a:t> for a second</a:t>
            </a:r>
          </a:p>
          <a:p>
            <a:endParaRPr lang="fr-FR" dirty="0">
              <a:solidFill>
                <a:schemeClr val="bg1"/>
              </a:solidFill>
            </a:endParaRPr>
          </a:p>
          <a:p>
            <a:r>
              <a:rPr lang="fr-FR" dirty="0">
                <a:solidFill>
                  <a:schemeClr val="bg1"/>
                </a:solidFill>
              </a:rPr>
              <a:t>  </a:t>
            </a:r>
            <a:r>
              <a:rPr lang="fr-FR" dirty="0" err="1">
                <a:solidFill>
                  <a:schemeClr val="bg1"/>
                </a:solidFill>
              </a:rPr>
              <a:t>digitalWrite</a:t>
            </a:r>
            <a:r>
              <a:rPr lang="fr-FR" dirty="0">
                <a:solidFill>
                  <a:schemeClr val="bg1"/>
                </a:solidFill>
              </a:rPr>
              <a:t>(LED_BUILTIN, LOW);    // </a:t>
            </a:r>
            <a:r>
              <a:rPr lang="fr-FR" dirty="0" err="1">
                <a:solidFill>
                  <a:schemeClr val="bg1"/>
                </a:solidFill>
              </a:rPr>
              <a:t>turn</a:t>
            </a:r>
            <a:r>
              <a:rPr lang="fr-FR" dirty="0">
                <a:solidFill>
                  <a:schemeClr val="bg1"/>
                </a:solidFill>
              </a:rPr>
              <a:t> the LED off by </a:t>
            </a:r>
            <a:r>
              <a:rPr lang="fr-FR" dirty="0" err="1">
                <a:solidFill>
                  <a:schemeClr val="bg1"/>
                </a:solidFill>
              </a:rPr>
              <a:t>making</a:t>
            </a:r>
            <a:r>
              <a:rPr lang="fr-FR" dirty="0">
                <a:solidFill>
                  <a:schemeClr val="bg1"/>
                </a:solidFill>
              </a:rPr>
              <a:t> the voltage LOW</a:t>
            </a:r>
          </a:p>
          <a:p>
            <a:endParaRPr lang="fr-FR" dirty="0">
              <a:solidFill>
                <a:schemeClr val="bg1"/>
              </a:solidFill>
            </a:endParaRPr>
          </a:p>
          <a:p>
            <a:r>
              <a:rPr lang="fr-FR" dirty="0">
                <a:solidFill>
                  <a:schemeClr val="bg1"/>
                </a:solidFill>
              </a:rPr>
              <a:t>  </a:t>
            </a:r>
            <a:r>
              <a:rPr lang="fr-FR" dirty="0" err="1">
                <a:solidFill>
                  <a:schemeClr val="bg1"/>
                </a:solidFill>
              </a:rPr>
              <a:t>delay</a:t>
            </a:r>
            <a:r>
              <a:rPr lang="fr-FR" dirty="0">
                <a:solidFill>
                  <a:schemeClr val="bg1"/>
                </a:solidFill>
              </a:rPr>
              <a:t>(1000);  // </a:t>
            </a:r>
            <a:r>
              <a:rPr lang="fr-FR" dirty="0" err="1">
                <a:solidFill>
                  <a:schemeClr val="bg1"/>
                </a:solidFill>
              </a:rPr>
              <a:t>wait</a:t>
            </a:r>
            <a:r>
              <a:rPr lang="fr-FR" dirty="0">
                <a:solidFill>
                  <a:schemeClr val="bg1"/>
                </a:solidFill>
              </a:rPr>
              <a:t> for a second</a:t>
            </a:r>
          </a:p>
          <a:p>
            <a:endParaRPr lang="fr-FR" dirty="0">
              <a:solidFill>
                <a:schemeClr val="bg1"/>
              </a:solidFill>
            </a:endParaRPr>
          </a:p>
          <a:p>
            <a:r>
              <a:rPr lang="fr-FR" dirty="0">
                <a:solidFill>
                  <a:schemeClr val="bg1"/>
                </a:solidFill>
              </a:rPr>
              <a:t>}</a:t>
            </a:r>
          </a:p>
        </p:txBody>
      </p:sp>
      <p:sp>
        <p:nvSpPr>
          <p:cNvPr id="5" name="Rectangle 4">
            <a:extLst>
              <a:ext uri="{FF2B5EF4-FFF2-40B4-BE49-F238E27FC236}">
                <a16:creationId xmlns:a16="http://schemas.microsoft.com/office/drawing/2014/main" id="{8540DF95-960C-42C6-85B8-E072A7E5F451}"/>
              </a:ext>
            </a:extLst>
          </p:cNvPr>
          <p:cNvSpPr/>
          <p:nvPr/>
        </p:nvSpPr>
        <p:spPr>
          <a:xfrm>
            <a:off x="1540070" y="1659317"/>
            <a:ext cx="3031930" cy="369332"/>
          </a:xfrm>
          <a:prstGeom prst="rect">
            <a:avLst/>
          </a:prstGeom>
          <a:solidFill>
            <a:schemeClr val="bg1"/>
          </a:solidFill>
        </p:spPr>
        <p:txBody>
          <a:bodyPr wrap="square">
            <a:spAutoFit/>
          </a:bodyPr>
          <a:lstStyle/>
          <a:p>
            <a:r>
              <a:rPr lang="fr-FR" b="1" dirty="0"/>
              <a:t>Début de la boucle principale</a:t>
            </a:r>
          </a:p>
        </p:txBody>
      </p:sp>
      <p:sp>
        <p:nvSpPr>
          <p:cNvPr id="6" name="Rectangle 5">
            <a:extLst>
              <a:ext uri="{FF2B5EF4-FFF2-40B4-BE49-F238E27FC236}">
                <a16:creationId xmlns:a16="http://schemas.microsoft.com/office/drawing/2014/main" id="{CF76AD1E-4F76-4D9C-BE62-1BDE1926BC8F}"/>
              </a:ext>
            </a:extLst>
          </p:cNvPr>
          <p:cNvSpPr/>
          <p:nvPr/>
        </p:nvSpPr>
        <p:spPr>
          <a:xfrm>
            <a:off x="540246" y="4401243"/>
            <a:ext cx="2662262" cy="369332"/>
          </a:xfrm>
          <a:prstGeom prst="rect">
            <a:avLst/>
          </a:prstGeom>
          <a:solidFill>
            <a:schemeClr val="bg1"/>
          </a:solidFill>
        </p:spPr>
        <p:txBody>
          <a:bodyPr wrap="square">
            <a:spAutoFit/>
          </a:bodyPr>
          <a:lstStyle/>
          <a:p>
            <a:r>
              <a:rPr lang="fr-FR" b="1" dirty="0"/>
              <a:t>Fin de la boucle principale</a:t>
            </a:r>
          </a:p>
        </p:txBody>
      </p:sp>
      <p:sp>
        <p:nvSpPr>
          <p:cNvPr id="7" name="Rectangle 6">
            <a:extLst>
              <a:ext uri="{FF2B5EF4-FFF2-40B4-BE49-F238E27FC236}">
                <a16:creationId xmlns:a16="http://schemas.microsoft.com/office/drawing/2014/main" id="{0D0CE2EA-D432-4707-8BC5-6FED5FFB004D}"/>
              </a:ext>
            </a:extLst>
          </p:cNvPr>
          <p:cNvSpPr/>
          <p:nvPr/>
        </p:nvSpPr>
        <p:spPr>
          <a:xfrm>
            <a:off x="3592349" y="3850665"/>
            <a:ext cx="2136664" cy="369332"/>
          </a:xfrm>
          <a:prstGeom prst="rect">
            <a:avLst/>
          </a:prstGeom>
          <a:solidFill>
            <a:schemeClr val="bg1"/>
          </a:solidFill>
        </p:spPr>
        <p:txBody>
          <a:bodyPr wrap="square">
            <a:spAutoFit/>
          </a:bodyPr>
          <a:lstStyle/>
          <a:p>
            <a:r>
              <a:rPr lang="fr-FR" b="1" dirty="0"/>
              <a:t>On attend 1000 ms</a:t>
            </a:r>
          </a:p>
        </p:txBody>
      </p:sp>
      <p:sp>
        <p:nvSpPr>
          <p:cNvPr id="8" name="Rectangle 7">
            <a:extLst>
              <a:ext uri="{FF2B5EF4-FFF2-40B4-BE49-F238E27FC236}">
                <a16:creationId xmlns:a16="http://schemas.microsoft.com/office/drawing/2014/main" id="{D3455972-D0FC-4A2C-A413-E7613A539F8D}"/>
              </a:ext>
            </a:extLst>
          </p:cNvPr>
          <p:cNvSpPr/>
          <p:nvPr/>
        </p:nvSpPr>
        <p:spPr>
          <a:xfrm>
            <a:off x="3703059" y="2754991"/>
            <a:ext cx="2136664" cy="369332"/>
          </a:xfrm>
          <a:prstGeom prst="rect">
            <a:avLst/>
          </a:prstGeom>
          <a:solidFill>
            <a:schemeClr val="bg1"/>
          </a:solidFill>
        </p:spPr>
        <p:txBody>
          <a:bodyPr wrap="square">
            <a:spAutoFit/>
          </a:bodyPr>
          <a:lstStyle/>
          <a:p>
            <a:r>
              <a:rPr lang="fr-FR" b="1" dirty="0"/>
              <a:t>On attend 1000 ms</a:t>
            </a:r>
          </a:p>
        </p:txBody>
      </p:sp>
      <p:sp>
        <p:nvSpPr>
          <p:cNvPr id="9" name="Rectangle 8">
            <a:extLst>
              <a:ext uri="{FF2B5EF4-FFF2-40B4-BE49-F238E27FC236}">
                <a16:creationId xmlns:a16="http://schemas.microsoft.com/office/drawing/2014/main" id="{9BBCCF54-FFB2-4A76-8805-04FAAACC6500}"/>
              </a:ext>
            </a:extLst>
          </p:cNvPr>
          <p:cNvSpPr/>
          <p:nvPr/>
        </p:nvSpPr>
        <p:spPr>
          <a:xfrm>
            <a:off x="287032" y="1089063"/>
            <a:ext cx="5773430" cy="369332"/>
          </a:xfrm>
          <a:prstGeom prst="rect">
            <a:avLst/>
          </a:prstGeom>
          <a:solidFill>
            <a:schemeClr val="bg1"/>
          </a:solidFill>
        </p:spPr>
        <p:txBody>
          <a:bodyPr wrap="square">
            <a:spAutoFit/>
          </a:bodyPr>
          <a:lstStyle/>
          <a:p>
            <a:r>
              <a:rPr lang="fr-FR" b="1" dirty="0"/>
              <a:t>// La fonction </a:t>
            </a:r>
            <a:r>
              <a:rPr lang="fr-FR" b="1" dirty="0" err="1"/>
              <a:t>loop</a:t>
            </a:r>
            <a:r>
              <a:rPr lang="fr-FR" b="1" dirty="0"/>
              <a:t> répète son contenu encore et encore …</a:t>
            </a:r>
          </a:p>
        </p:txBody>
      </p:sp>
      <p:sp>
        <p:nvSpPr>
          <p:cNvPr id="11" name="Rectangle 10">
            <a:extLst>
              <a:ext uri="{FF2B5EF4-FFF2-40B4-BE49-F238E27FC236}">
                <a16:creationId xmlns:a16="http://schemas.microsoft.com/office/drawing/2014/main" id="{C03A5A20-B2C4-4530-8F86-14805F6C2F89}"/>
              </a:ext>
            </a:extLst>
          </p:cNvPr>
          <p:cNvSpPr/>
          <p:nvPr/>
        </p:nvSpPr>
        <p:spPr>
          <a:xfrm>
            <a:off x="3547572" y="2201798"/>
            <a:ext cx="5235589" cy="369332"/>
          </a:xfrm>
          <a:prstGeom prst="rect">
            <a:avLst/>
          </a:prstGeom>
          <a:solidFill>
            <a:schemeClr val="bg1"/>
          </a:solidFill>
        </p:spPr>
        <p:txBody>
          <a:bodyPr wrap="square">
            <a:spAutoFit/>
          </a:bodyPr>
          <a:lstStyle/>
          <a:p>
            <a:r>
              <a:rPr lang="fr-FR" b="1" dirty="0"/>
              <a:t>// Allume la LED (« HIGH » pour niveau tension haut)</a:t>
            </a:r>
          </a:p>
        </p:txBody>
      </p:sp>
      <p:sp>
        <p:nvSpPr>
          <p:cNvPr id="12" name="Rectangle 11">
            <a:extLst>
              <a:ext uri="{FF2B5EF4-FFF2-40B4-BE49-F238E27FC236}">
                <a16:creationId xmlns:a16="http://schemas.microsoft.com/office/drawing/2014/main" id="{9EA4A6D6-66F0-4DF7-AF33-4F393D7649BE}"/>
              </a:ext>
            </a:extLst>
          </p:cNvPr>
          <p:cNvSpPr/>
          <p:nvPr/>
        </p:nvSpPr>
        <p:spPr>
          <a:xfrm>
            <a:off x="3547572" y="3300087"/>
            <a:ext cx="4493408" cy="369332"/>
          </a:xfrm>
          <a:prstGeom prst="rect">
            <a:avLst/>
          </a:prstGeom>
          <a:solidFill>
            <a:schemeClr val="bg1"/>
          </a:solidFill>
        </p:spPr>
        <p:txBody>
          <a:bodyPr wrap="square">
            <a:spAutoFit/>
          </a:bodyPr>
          <a:lstStyle/>
          <a:p>
            <a:r>
              <a:rPr lang="fr-FR" b="1" dirty="0"/>
              <a:t>// Éteint la LED (« LOW » pour niveau bas)</a:t>
            </a:r>
          </a:p>
        </p:txBody>
      </p:sp>
      <p:sp>
        <p:nvSpPr>
          <p:cNvPr id="13" name="ZoneTexte 12">
            <a:extLst>
              <a:ext uri="{FF2B5EF4-FFF2-40B4-BE49-F238E27FC236}">
                <a16:creationId xmlns:a16="http://schemas.microsoft.com/office/drawing/2014/main" id="{FBC263B6-DF7A-451B-8AE2-065474DC5853}"/>
              </a:ext>
            </a:extLst>
          </p:cNvPr>
          <p:cNvSpPr txBox="1"/>
          <p:nvPr/>
        </p:nvSpPr>
        <p:spPr>
          <a:xfrm>
            <a:off x="87968" y="4967558"/>
            <a:ext cx="8841674" cy="1785104"/>
          </a:xfrm>
          <a:prstGeom prst="rect">
            <a:avLst/>
          </a:prstGeom>
          <a:solidFill>
            <a:schemeClr val="accent1"/>
          </a:solidFill>
        </p:spPr>
        <p:txBody>
          <a:bodyPr wrap="square" rtlCol="0">
            <a:spAutoFit/>
          </a:bodyPr>
          <a:lstStyle/>
          <a:p>
            <a:r>
              <a:rPr lang="fr-FR" sz="2000" b="1" dirty="0"/>
              <a:t>Tous les programmes comportent une </a:t>
            </a:r>
            <a:r>
              <a:rPr lang="fr-FR" sz="2000" b="1" i="1" dirty="0">
                <a:solidFill>
                  <a:schemeClr val="bg1"/>
                </a:solidFill>
              </a:rPr>
              <a:t>boucle « infinie »</a:t>
            </a:r>
          </a:p>
          <a:p>
            <a:pPr marL="800100" lvl="1" indent="-342900">
              <a:buFont typeface="Arial" panose="020B0604020202020204" pitchFamily="34" charset="0"/>
              <a:buChar char="•"/>
            </a:pPr>
            <a:r>
              <a:rPr lang="fr-FR" dirty="0">
                <a:solidFill>
                  <a:schemeClr val="bg1"/>
                </a:solidFill>
              </a:rPr>
              <a:t>Pour lire les broches ( = interroger les capteurs connectés dessus)</a:t>
            </a:r>
          </a:p>
          <a:p>
            <a:pPr marL="800100" lvl="1" indent="-342900">
              <a:buFont typeface="Arial" panose="020B0604020202020204" pitchFamily="34" charset="0"/>
              <a:buChar char="•"/>
            </a:pPr>
            <a:r>
              <a:rPr lang="fr-FR" dirty="0">
                <a:solidFill>
                  <a:schemeClr val="bg1"/>
                </a:solidFill>
              </a:rPr>
              <a:t>Pour écrire sur les broches (= envoyer des commandes à des actuateurs, diodes …)</a:t>
            </a:r>
          </a:p>
          <a:p>
            <a:pPr marL="800100" lvl="1" indent="-342900">
              <a:buFont typeface="Arial" panose="020B0604020202020204" pitchFamily="34" charset="0"/>
              <a:buChar char="•"/>
            </a:pPr>
            <a:r>
              <a:rPr lang="fr-FR" dirty="0">
                <a:solidFill>
                  <a:schemeClr val="bg1"/>
                </a:solidFill>
              </a:rPr>
              <a:t>Pour faire des calculs ou manipulations en langage C++ sur des données, en fonction des entrées et sorties, afin de rendre le montage « intelligent »</a:t>
            </a:r>
          </a:p>
          <a:p>
            <a:pPr marL="800100" lvl="1" indent="-342900">
              <a:buFont typeface="Arial" panose="020B0604020202020204" pitchFamily="34" charset="0"/>
              <a:buChar char="•"/>
            </a:pPr>
            <a:r>
              <a:rPr lang="fr-FR" dirty="0">
                <a:solidFill>
                  <a:schemeClr val="bg1"/>
                </a:solidFill>
              </a:rPr>
              <a:t>Etc.</a:t>
            </a:r>
          </a:p>
        </p:txBody>
      </p:sp>
      <p:sp>
        <p:nvSpPr>
          <p:cNvPr id="3" name="Espace réservé du numéro de diapositive 2">
            <a:extLst>
              <a:ext uri="{FF2B5EF4-FFF2-40B4-BE49-F238E27FC236}">
                <a16:creationId xmlns:a16="http://schemas.microsoft.com/office/drawing/2014/main" id="{13C75927-928A-4C68-A82C-612A39953CF3}"/>
              </a:ext>
            </a:extLst>
          </p:cNvPr>
          <p:cNvSpPr>
            <a:spLocks noGrp="1"/>
          </p:cNvSpPr>
          <p:nvPr>
            <p:ph type="sldNum" sz="quarter" idx="12"/>
          </p:nvPr>
        </p:nvSpPr>
        <p:spPr>
          <a:xfrm>
            <a:off x="7012280" y="37091"/>
            <a:ext cx="2057400" cy="365125"/>
          </a:xfrm>
        </p:spPr>
        <p:txBody>
          <a:bodyPr/>
          <a:lstStyle/>
          <a:p>
            <a:fld id="{7890B89A-A0DE-4052-B430-B0474622C676}" type="slidenum">
              <a:rPr lang="fr-FR" smtClean="0"/>
              <a:t>19</a:t>
            </a:fld>
            <a:endParaRPr lang="fr-FR" dirty="0"/>
          </a:p>
        </p:txBody>
      </p:sp>
    </p:spTree>
    <p:extLst>
      <p:ext uri="{BB962C8B-B14F-4D97-AF65-F5344CB8AC3E}">
        <p14:creationId xmlns:p14="http://schemas.microsoft.com/office/powerpoint/2010/main" val="368987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a:t>Sommaire</a:t>
            </a:r>
            <a:endParaRPr lang="fr-FR" dirty="0"/>
          </a:p>
        </p:txBody>
      </p:sp>
      <p:sp>
        <p:nvSpPr>
          <p:cNvPr id="3" name="Content Placeholder 2"/>
          <p:cNvSpPr>
            <a:spLocks noGrp="1"/>
          </p:cNvSpPr>
          <p:nvPr>
            <p:ph idx="1"/>
          </p:nvPr>
        </p:nvSpPr>
        <p:spPr>
          <a:xfrm>
            <a:off x="446755" y="2648258"/>
            <a:ext cx="8440922" cy="2076796"/>
          </a:xfrm>
        </p:spPr>
        <p:txBody>
          <a:bodyPr>
            <a:normAutofit/>
          </a:bodyPr>
          <a:lstStyle/>
          <a:p>
            <a:r>
              <a:rPr lang="fr-FR" b="1" dirty="0"/>
              <a:t>Partie 1 : La carte B-L475E-IOT01A IoT </a:t>
            </a:r>
            <a:r>
              <a:rPr lang="fr-FR" b="1" dirty="0" err="1"/>
              <a:t>node</a:t>
            </a:r>
            <a:r>
              <a:rPr lang="fr-FR" b="1" dirty="0"/>
              <a:t> </a:t>
            </a:r>
            <a:r>
              <a:rPr lang="fr-FR" b="1" dirty="0" err="1"/>
              <a:t>Discovery</a:t>
            </a:r>
            <a:endParaRPr lang="fr-FR" b="1" dirty="0"/>
          </a:p>
          <a:p>
            <a:r>
              <a:rPr lang="fr-FR" b="1" dirty="0"/>
              <a:t>Partie 2 : Développer avec </a:t>
            </a:r>
            <a:r>
              <a:rPr lang="fr-FR" b="1" dirty="0" err="1"/>
              <a:t>Arduino</a:t>
            </a:r>
            <a:endParaRPr lang="fr-FR" b="1" dirty="0"/>
          </a:p>
          <a:p>
            <a:r>
              <a:rPr lang="fr-FR" b="1" dirty="0"/>
              <a:t>Partie 3 : Capteurs et actuateurs</a:t>
            </a:r>
          </a:p>
          <a:p>
            <a:r>
              <a:rPr lang="fr-FR" b="1" dirty="0"/>
              <a:t>Partie 4 : Connecter la carte en </a:t>
            </a:r>
            <a:r>
              <a:rPr lang="fr-FR" b="1" dirty="0" err="1"/>
              <a:t>WiFi</a:t>
            </a:r>
            <a:endParaRPr lang="fr-FR" dirty="0"/>
          </a:p>
        </p:txBody>
      </p:sp>
      <p:sp>
        <p:nvSpPr>
          <p:cNvPr id="4" name="Espace réservé du numéro de diapositive 3">
            <a:extLst>
              <a:ext uri="{FF2B5EF4-FFF2-40B4-BE49-F238E27FC236}">
                <a16:creationId xmlns:a16="http://schemas.microsoft.com/office/drawing/2014/main" id="{0D01D9B9-8F21-4C5B-AF99-7E9507D63AB2}"/>
              </a:ext>
            </a:extLst>
          </p:cNvPr>
          <p:cNvSpPr>
            <a:spLocks noGrp="1"/>
          </p:cNvSpPr>
          <p:nvPr>
            <p:ph type="sldNum" sz="quarter" idx="12"/>
          </p:nvPr>
        </p:nvSpPr>
        <p:spPr>
          <a:xfrm>
            <a:off x="7054469" y="30116"/>
            <a:ext cx="2057400" cy="365125"/>
          </a:xfrm>
        </p:spPr>
        <p:txBody>
          <a:bodyPr/>
          <a:lstStyle/>
          <a:p>
            <a:fld id="{7890B89A-A0DE-4052-B430-B0474622C676}" type="slidenum">
              <a:rPr lang="fr-FR" smtClean="0"/>
              <a:t>2</a:t>
            </a:fld>
            <a:endParaRPr lang="fr-FR" dirty="0"/>
          </a:p>
        </p:txBody>
      </p:sp>
    </p:spTree>
    <p:extLst>
      <p:ext uri="{BB962C8B-B14F-4D97-AF65-F5344CB8AC3E}">
        <p14:creationId xmlns:p14="http://schemas.microsoft.com/office/powerpoint/2010/main" val="2894483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2A907-62C7-4BF9-9C58-323AA1C506EA}"/>
              </a:ext>
            </a:extLst>
          </p:cNvPr>
          <p:cNvSpPr>
            <a:spLocks noGrp="1"/>
          </p:cNvSpPr>
          <p:nvPr>
            <p:ph type="title"/>
          </p:nvPr>
        </p:nvSpPr>
        <p:spPr>
          <a:xfrm>
            <a:off x="628650" y="73994"/>
            <a:ext cx="7886700" cy="890935"/>
          </a:xfrm>
        </p:spPr>
        <p:txBody>
          <a:bodyPr>
            <a:normAutofit/>
          </a:bodyPr>
          <a:lstStyle/>
          <a:p>
            <a:pPr algn="ctr"/>
            <a:r>
              <a:rPr lang="fr-FR" sz="3600" b="1" dirty="0">
                <a:solidFill>
                  <a:schemeClr val="bg1"/>
                </a:solidFill>
              </a:rPr>
              <a:t>Compiler et « téléverser »</a:t>
            </a:r>
          </a:p>
        </p:txBody>
      </p:sp>
      <p:pic>
        <p:nvPicPr>
          <p:cNvPr id="4" name="Image 3">
            <a:extLst>
              <a:ext uri="{FF2B5EF4-FFF2-40B4-BE49-F238E27FC236}">
                <a16:creationId xmlns:a16="http://schemas.microsoft.com/office/drawing/2014/main" id="{A2957C95-42A4-40F0-BF07-7A7B6D823E00}"/>
              </a:ext>
            </a:extLst>
          </p:cNvPr>
          <p:cNvPicPr>
            <a:picLocks noChangeAspect="1"/>
          </p:cNvPicPr>
          <p:nvPr/>
        </p:nvPicPr>
        <p:blipFill>
          <a:blip r:embed="rId2"/>
          <a:stretch>
            <a:fillRect/>
          </a:stretch>
        </p:blipFill>
        <p:spPr>
          <a:xfrm>
            <a:off x="328483" y="1137699"/>
            <a:ext cx="5375239" cy="4528454"/>
          </a:xfrm>
          <a:prstGeom prst="rect">
            <a:avLst/>
          </a:prstGeom>
        </p:spPr>
      </p:pic>
      <p:grpSp>
        <p:nvGrpSpPr>
          <p:cNvPr id="8" name="Group 21">
            <a:extLst>
              <a:ext uri="{FF2B5EF4-FFF2-40B4-BE49-F238E27FC236}">
                <a16:creationId xmlns:a16="http://schemas.microsoft.com/office/drawing/2014/main" id="{4DA0043E-8690-4C6B-8E46-C3D041A2C72E}"/>
              </a:ext>
            </a:extLst>
          </p:cNvPr>
          <p:cNvGrpSpPr/>
          <p:nvPr/>
        </p:nvGrpSpPr>
        <p:grpSpPr>
          <a:xfrm>
            <a:off x="439196" y="1312695"/>
            <a:ext cx="5110412" cy="954107"/>
            <a:chOff x="2032697" y="30156"/>
            <a:chExt cx="5110412" cy="954107"/>
          </a:xfrm>
        </p:grpSpPr>
        <p:grpSp>
          <p:nvGrpSpPr>
            <p:cNvPr id="9" name="Group 16">
              <a:extLst>
                <a:ext uri="{FF2B5EF4-FFF2-40B4-BE49-F238E27FC236}">
                  <a16:creationId xmlns:a16="http://schemas.microsoft.com/office/drawing/2014/main" id="{4021FB34-5F0F-48E7-81E8-9E29AE977B95}"/>
                </a:ext>
              </a:extLst>
            </p:cNvPr>
            <p:cNvGrpSpPr/>
            <p:nvPr/>
          </p:nvGrpSpPr>
          <p:grpSpPr>
            <a:xfrm>
              <a:off x="2216584" y="30156"/>
              <a:ext cx="4926525" cy="954107"/>
              <a:chOff x="1605094" y="1581"/>
              <a:chExt cx="3550509" cy="954107"/>
            </a:xfrm>
          </p:grpSpPr>
          <p:cxnSp>
            <p:nvCxnSpPr>
              <p:cNvPr id="11" name="Connecteur droit 19">
                <a:extLst>
                  <a:ext uri="{FF2B5EF4-FFF2-40B4-BE49-F238E27FC236}">
                    <a16:creationId xmlns:a16="http://schemas.microsoft.com/office/drawing/2014/main" id="{831F1DCD-CEFD-46C1-93F1-9BE3AF015CF9}"/>
                  </a:ext>
                </a:extLst>
              </p:cNvPr>
              <p:cNvCxnSpPr>
                <a:cxnSpLocks/>
                <a:stCxn id="10" idx="6"/>
                <a:endCxn id="12" idx="1"/>
              </p:cNvCxnSpPr>
              <p:nvPr/>
            </p:nvCxnSpPr>
            <p:spPr>
              <a:xfrm>
                <a:off x="1605094" y="129504"/>
                <a:ext cx="507465" cy="3491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C808DD6-7D61-43B4-864F-0EFBF590DBC6}"/>
                  </a:ext>
                </a:extLst>
              </p:cNvPr>
              <p:cNvSpPr/>
              <p:nvPr/>
            </p:nvSpPr>
            <p:spPr>
              <a:xfrm>
                <a:off x="2112559" y="1581"/>
                <a:ext cx="3043044" cy="954107"/>
              </a:xfrm>
              <a:prstGeom prst="rect">
                <a:avLst/>
              </a:prstGeom>
              <a:solidFill>
                <a:schemeClr val="bg2"/>
              </a:solidFill>
            </p:spPr>
            <p:txBody>
              <a:bodyPr wrap="square">
                <a:spAutoFit/>
              </a:bodyPr>
              <a:lstStyle/>
              <a:p>
                <a:r>
                  <a:rPr lang="fr-FR" sz="1400" b="1" dirty="0"/>
                  <a:t>1 – Cliquer sur « Téléverser »</a:t>
                </a:r>
              </a:p>
              <a:p>
                <a:pPr algn="just"/>
                <a:r>
                  <a:rPr lang="fr-FR" sz="1400" dirty="0"/>
                  <a:t>Le programme est transformé en instructions binaires par un compilateur, puis il est « lié » et enfin envoyé dans la mémoire du microcontrôleur de la carte.</a:t>
                </a:r>
              </a:p>
            </p:txBody>
          </p:sp>
        </p:grpSp>
        <p:sp>
          <p:nvSpPr>
            <p:cNvPr id="10" name="Oval 18">
              <a:extLst>
                <a:ext uri="{FF2B5EF4-FFF2-40B4-BE49-F238E27FC236}">
                  <a16:creationId xmlns:a16="http://schemas.microsoft.com/office/drawing/2014/main" id="{BDB476C5-C3B9-4175-ADB9-71564EA110D3}"/>
                </a:ext>
              </a:extLst>
            </p:cNvPr>
            <p:cNvSpPr/>
            <p:nvPr/>
          </p:nvSpPr>
          <p:spPr>
            <a:xfrm>
              <a:off x="2032697" y="62958"/>
              <a:ext cx="183887" cy="1902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grpSp>
        <p:nvGrpSpPr>
          <p:cNvPr id="21" name="Groupe 20">
            <a:extLst>
              <a:ext uri="{FF2B5EF4-FFF2-40B4-BE49-F238E27FC236}">
                <a16:creationId xmlns:a16="http://schemas.microsoft.com/office/drawing/2014/main" id="{2F2976A4-0814-4A80-83DD-9023C558326E}"/>
              </a:ext>
            </a:extLst>
          </p:cNvPr>
          <p:cNvGrpSpPr/>
          <p:nvPr/>
        </p:nvGrpSpPr>
        <p:grpSpPr>
          <a:xfrm>
            <a:off x="1260586" y="2398683"/>
            <a:ext cx="4119488" cy="769512"/>
            <a:chOff x="1049895" y="2225913"/>
            <a:chExt cx="3442027" cy="769512"/>
          </a:xfrm>
        </p:grpSpPr>
        <p:pic>
          <p:nvPicPr>
            <p:cNvPr id="19" name="Image 18">
              <a:extLst>
                <a:ext uri="{FF2B5EF4-FFF2-40B4-BE49-F238E27FC236}">
                  <a16:creationId xmlns:a16="http://schemas.microsoft.com/office/drawing/2014/main" id="{CF0BCFCA-BFFB-4B33-8133-EE13802A91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895" y="2225913"/>
              <a:ext cx="339661" cy="338625"/>
            </a:xfrm>
            <a:prstGeom prst="rect">
              <a:avLst/>
            </a:prstGeom>
          </p:spPr>
        </p:pic>
        <p:sp>
          <p:nvSpPr>
            <p:cNvPr id="20" name="Rectangle 19">
              <a:extLst>
                <a:ext uri="{FF2B5EF4-FFF2-40B4-BE49-F238E27FC236}">
                  <a16:creationId xmlns:a16="http://schemas.microsoft.com/office/drawing/2014/main" id="{A431990C-BB0F-4BD6-BC63-1CB10A48E532}"/>
                </a:ext>
              </a:extLst>
            </p:cNvPr>
            <p:cNvSpPr/>
            <p:nvPr/>
          </p:nvSpPr>
          <p:spPr>
            <a:xfrm>
              <a:off x="1437200" y="2256761"/>
              <a:ext cx="3054722" cy="738664"/>
            </a:xfrm>
            <a:prstGeom prst="rect">
              <a:avLst/>
            </a:prstGeom>
            <a:solidFill>
              <a:schemeClr val="bg2"/>
            </a:solidFill>
          </p:spPr>
          <p:txBody>
            <a:bodyPr wrap="square">
              <a:spAutoFit/>
            </a:bodyPr>
            <a:lstStyle/>
            <a:p>
              <a:r>
                <a:rPr lang="fr-FR" sz="1400" dirty="0"/>
                <a:t>Cela peut prendre quelques minutes ! En cas de problèmes récurrents, désactivez votre anti-virus temporairement., il peut être en cause.</a:t>
              </a:r>
            </a:p>
          </p:txBody>
        </p:sp>
      </p:grpSp>
      <p:grpSp>
        <p:nvGrpSpPr>
          <p:cNvPr id="26" name="Groupe 25">
            <a:extLst>
              <a:ext uri="{FF2B5EF4-FFF2-40B4-BE49-F238E27FC236}">
                <a16:creationId xmlns:a16="http://schemas.microsoft.com/office/drawing/2014/main" id="{E5EB2490-39B3-43DF-971B-60D63ED36429}"/>
              </a:ext>
            </a:extLst>
          </p:cNvPr>
          <p:cNvGrpSpPr/>
          <p:nvPr/>
        </p:nvGrpSpPr>
        <p:grpSpPr>
          <a:xfrm>
            <a:off x="328483" y="3346242"/>
            <a:ext cx="5375239" cy="1706357"/>
            <a:chOff x="117792" y="3173472"/>
            <a:chExt cx="5375239" cy="1706357"/>
          </a:xfrm>
        </p:grpSpPr>
        <p:cxnSp>
          <p:nvCxnSpPr>
            <p:cNvPr id="22" name="Connecteur droit 19">
              <a:extLst>
                <a:ext uri="{FF2B5EF4-FFF2-40B4-BE49-F238E27FC236}">
                  <a16:creationId xmlns:a16="http://schemas.microsoft.com/office/drawing/2014/main" id="{49F2CFED-EEAE-47F2-91AE-7C712492E7C1}"/>
                </a:ext>
              </a:extLst>
            </p:cNvPr>
            <p:cNvCxnSpPr>
              <a:cxnSpLocks/>
              <a:stCxn id="17" idx="2"/>
              <a:endCxn id="24" idx="0"/>
            </p:cNvCxnSpPr>
            <p:nvPr/>
          </p:nvCxnSpPr>
          <p:spPr>
            <a:xfrm>
              <a:off x="2691959" y="3481249"/>
              <a:ext cx="113453" cy="8693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D0E806-52B5-447D-A83A-B325DD980F31}"/>
                </a:ext>
              </a:extLst>
            </p:cNvPr>
            <p:cNvSpPr/>
            <p:nvPr/>
          </p:nvSpPr>
          <p:spPr>
            <a:xfrm>
              <a:off x="117792" y="4350576"/>
              <a:ext cx="5375239" cy="529253"/>
            </a:xfrm>
            <a:prstGeom prst="rect">
              <a:avLst/>
            </a:prstGeom>
            <a:solidFill>
              <a:schemeClr val="bg1">
                <a:alpha val="5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E05C888-1DFD-4C38-879F-CC8AC36B79EE}"/>
                </a:ext>
              </a:extLst>
            </p:cNvPr>
            <p:cNvSpPr/>
            <p:nvPr/>
          </p:nvSpPr>
          <p:spPr>
            <a:xfrm>
              <a:off x="1249050" y="3173472"/>
              <a:ext cx="2885817" cy="307777"/>
            </a:xfrm>
            <a:prstGeom prst="rect">
              <a:avLst/>
            </a:prstGeom>
            <a:solidFill>
              <a:schemeClr val="bg2"/>
            </a:solidFill>
          </p:spPr>
          <p:txBody>
            <a:bodyPr wrap="square">
              <a:spAutoFit/>
            </a:bodyPr>
            <a:lstStyle/>
            <a:p>
              <a:pPr algn="just"/>
              <a:r>
                <a:rPr lang="fr-FR" sz="1400" dirty="0"/>
                <a:t>Messages de compilation (et autres)</a:t>
              </a:r>
            </a:p>
          </p:txBody>
        </p:sp>
      </p:grpSp>
      <p:grpSp>
        <p:nvGrpSpPr>
          <p:cNvPr id="57" name="Groupe 56">
            <a:extLst>
              <a:ext uri="{FF2B5EF4-FFF2-40B4-BE49-F238E27FC236}">
                <a16:creationId xmlns:a16="http://schemas.microsoft.com/office/drawing/2014/main" id="{C40A43E9-C1E5-4FE4-B476-696EB133D59B}"/>
              </a:ext>
            </a:extLst>
          </p:cNvPr>
          <p:cNvGrpSpPr/>
          <p:nvPr/>
        </p:nvGrpSpPr>
        <p:grpSpPr>
          <a:xfrm>
            <a:off x="5982047" y="1022364"/>
            <a:ext cx="2817358" cy="4518727"/>
            <a:chOff x="6003112" y="1199342"/>
            <a:chExt cx="2817358" cy="4518727"/>
          </a:xfrm>
        </p:grpSpPr>
        <p:pic>
          <p:nvPicPr>
            <p:cNvPr id="54" name="Image 53">
              <a:extLst>
                <a:ext uri="{FF2B5EF4-FFF2-40B4-BE49-F238E27FC236}">
                  <a16:creationId xmlns:a16="http://schemas.microsoft.com/office/drawing/2014/main" id="{909B0096-DC84-421C-ADCE-1B0A1D9C3A92}"/>
                </a:ext>
              </a:extLst>
            </p:cNvPr>
            <p:cNvPicPr>
              <a:picLocks noChangeAspect="1"/>
            </p:cNvPicPr>
            <p:nvPr/>
          </p:nvPicPr>
          <p:blipFill>
            <a:blip r:embed="rId4"/>
            <a:stretch>
              <a:fillRect/>
            </a:stretch>
          </p:blipFill>
          <p:spPr>
            <a:xfrm>
              <a:off x="6028260" y="1743132"/>
              <a:ext cx="2792210" cy="3974937"/>
            </a:xfrm>
            <a:prstGeom prst="rect">
              <a:avLst/>
            </a:prstGeom>
          </p:spPr>
        </p:pic>
        <p:grpSp>
          <p:nvGrpSpPr>
            <p:cNvPr id="53" name="Groupe 52">
              <a:extLst>
                <a:ext uri="{FF2B5EF4-FFF2-40B4-BE49-F238E27FC236}">
                  <a16:creationId xmlns:a16="http://schemas.microsoft.com/office/drawing/2014/main" id="{4E0FFC94-7249-4AB9-AA1D-4658C078364D}"/>
                </a:ext>
              </a:extLst>
            </p:cNvPr>
            <p:cNvGrpSpPr/>
            <p:nvPr/>
          </p:nvGrpSpPr>
          <p:grpSpPr>
            <a:xfrm>
              <a:off x="6003112" y="1199342"/>
              <a:ext cx="2751627" cy="1509407"/>
              <a:chOff x="6003112" y="1199342"/>
              <a:chExt cx="2751627" cy="1509407"/>
            </a:xfrm>
          </p:grpSpPr>
          <p:sp>
            <p:nvSpPr>
              <p:cNvPr id="48" name="Rectangle 47">
                <a:extLst>
                  <a:ext uri="{FF2B5EF4-FFF2-40B4-BE49-F238E27FC236}">
                    <a16:creationId xmlns:a16="http://schemas.microsoft.com/office/drawing/2014/main" id="{731358CF-8E3F-4227-B88A-3F79E8D2B297}"/>
                  </a:ext>
                </a:extLst>
              </p:cNvPr>
              <p:cNvSpPr/>
              <p:nvPr/>
            </p:nvSpPr>
            <p:spPr>
              <a:xfrm>
                <a:off x="6008914" y="2314401"/>
                <a:ext cx="324465" cy="3943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19">
                <a:extLst>
                  <a:ext uri="{FF2B5EF4-FFF2-40B4-BE49-F238E27FC236}">
                    <a16:creationId xmlns:a16="http://schemas.microsoft.com/office/drawing/2014/main" id="{9AF9EB88-290E-495A-B1B2-1FFE6E7C0998}"/>
                  </a:ext>
                </a:extLst>
              </p:cNvPr>
              <p:cNvCxnSpPr>
                <a:cxnSpLocks/>
                <a:stCxn id="48" idx="0"/>
              </p:cNvCxnSpPr>
              <p:nvPr/>
            </p:nvCxnSpPr>
            <p:spPr>
              <a:xfrm flipH="1" flipV="1">
                <a:off x="6171146" y="1542260"/>
                <a:ext cx="1" cy="7721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EC5B4E-C3A7-4869-8E5F-5D6D0E91B4AA}"/>
                  </a:ext>
                </a:extLst>
              </p:cNvPr>
              <p:cNvSpPr/>
              <p:nvPr/>
            </p:nvSpPr>
            <p:spPr>
              <a:xfrm>
                <a:off x="6003112" y="1199342"/>
                <a:ext cx="2751627" cy="369332"/>
              </a:xfrm>
              <a:prstGeom prst="rect">
                <a:avLst/>
              </a:prstGeom>
              <a:solidFill>
                <a:schemeClr val="bg2"/>
              </a:solidFill>
            </p:spPr>
            <p:txBody>
              <a:bodyPr wrap="square">
                <a:spAutoFit/>
              </a:bodyPr>
              <a:lstStyle/>
              <a:p>
                <a:pPr algn="ctr"/>
                <a:r>
                  <a:rPr lang="fr-FR" b="1" dirty="0"/>
                  <a:t>Port USB connecté au PC</a:t>
                </a:r>
              </a:p>
            </p:txBody>
          </p:sp>
        </p:grpSp>
      </p:grpSp>
      <p:grpSp>
        <p:nvGrpSpPr>
          <p:cNvPr id="44" name="Groupe 43">
            <a:extLst>
              <a:ext uri="{FF2B5EF4-FFF2-40B4-BE49-F238E27FC236}">
                <a16:creationId xmlns:a16="http://schemas.microsoft.com/office/drawing/2014/main" id="{EBCBD1D0-F1E7-456A-9D0F-2AC1165A57EA}"/>
              </a:ext>
            </a:extLst>
          </p:cNvPr>
          <p:cNvGrpSpPr/>
          <p:nvPr/>
        </p:nvGrpSpPr>
        <p:grpSpPr>
          <a:xfrm>
            <a:off x="6067759" y="2729079"/>
            <a:ext cx="2620744" cy="3661578"/>
            <a:chOff x="6101466" y="2391970"/>
            <a:chExt cx="2620744" cy="3661578"/>
          </a:xfrm>
        </p:grpSpPr>
        <p:sp>
          <p:nvSpPr>
            <p:cNvPr id="36" name="Étoile : 5 branches 35">
              <a:extLst>
                <a:ext uri="{FF2B5EF4-FFF2-40B4-BE49-F238E27FC236}">
                  <a16:creationId xmlns:a16="http://schemas.microsoft.com/office/drawing/2014/main" id="{995B518C-BA1C-4554-913E-62910B4F3DF1}"/>
                </a:ext>
              </a:extLst>
            </p:cNvPr>
            <p:cNvSpPr/>
            <p:nvPr/>
          </p:nvSpPr>
          <p:spPr>
            <a:xfrm>
              <a:off x="6101466" y="2391970"/>
              <a:ext cx="356739" cy="369040"/>
            </a:xfrm>
            <a:prstGeom prst="star5">
              <a:avLst/>
            </a:prstGeom>
            <a:solidFill>
              <a:srgbClr val="C00000">
                <a:alpha val="64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19">
              <a:extLst>
                <a:ext uri="{FF2B5EF4-FFF2-40B4-BE49-F238E27FC236}">
                  <a16:creationId xmlns:a16="http://schemas.microsoft.com/office/drawing/2014/main" id="{83550874-4CF6-4AEA-8299-9913C7421B7E}"/>
                </a:ext>
              </a:extLst>
            </p:cNvPr>
            <p:cNvCxnSpPr>
              <a:cxnSpLocks/>
              <a:stCxn id="36" idx="3"/>
            </p:cNvCxnSpPr>
            <p:nvPr/>
          </p:nvCxnSpPr>
          <p:spPr>
            <a:xfrm>
              <a:off x="6390074" y="2761009"/>
              <a:ext cx="2273550" cy="29571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459E5AC-3726-4012-84D7-C74667B75B9B}"/>
                </a:ext>
              </a:extLst>
            </p:cNvPr>
            <p:cNvSpPr/>
            <p:nvPr/>
          </p:nvSpPr>
          <p:spPr>
            <a:xfrm>
              <a:off x="6512684" y="5684216"/>
              <a:ext cx="2209526" cy="369332"/>
            </a:xfrm>
            <a:prstGeom prst="rect">
              <a:avLst/>
            </a:prstGeom>
            <a:solidFill>
              <a:schemeClr val="bg2"/>
            </a:solidFill>
          </p:spPr>
          <p:txBody>
            <a:bodyPr wrap="square">
              <a:spAutoFit/>
            </a:bodyPr>
            <a:lstStyle/>
            <a:p>
              <a:r>
                <a:rPr lang="fr-FR" b="1" dirty="0"/>
                <a:t>3 – La LED clignote !</a:t>
              </a:r>
            </a:p>
          </p:txBody>
        </p:sp>
      </p:grpSp>
      <p:grpSp>
        <p:nvGrpSpPr>
          <p:cNvPr id="35" name="Groupe 34">
            <a:extLst>
              <a:ext uri="{FF2B5EF4-FFF2-40B4-BE49-F238E27FC236}">
                <a16:creationId xmlns:a16="http://schemas.microsoft.com/office/drawing/2014/main" id="{5E24B032-E337-4998-9CF2-D3FE84FED637}"/>
              </a:ext>
            </a:extLst>
          </p:cNvPr>
          <p:cNvGrpSpPr/>
          <p:nvPr/>
        </p:nvGrpSpPr>
        <p:grpSpPr>
          <a:xfrm>
            <a:off x="188869" y="5163678"/>
            <a:ext cx="7165702" cy="1214337"/>
            <a:chOff x="209934" y="4839211"/>
            <a:chExt cx="7165702" cy="1214337"/>
          </a:xfrm>
        </p:grpSpPr>
        <p:sp>
          <p:nvSpPr>
            <p:cNvPr id="27" name="Rectangle 26">
              <a:extLst>
                <a:ext uri="{FF2B5EF4-FFF2-40B4-BE49-F238E27FC236}">
                  <a16:creationId xmlns:a16="http://schemas.microsoft.com/office/drawing/2014/main" id="{9C727F69-FF6C-4661-80F1-CF45A68E8298}"/>
                </a:ext>
              </a:extLst>
            </p:cNvPr>
            <p:cNvSpPr/>
            <p:nvPr/>
          </p:nvSpPr>
          <p:spPr>
            <a:xfrm>
              <a:off x="209934" y="5684216"/>
              <a:ext cx="4891024" cy="369332"/>
            </a:xfrm>
            <a:prstGeom prst="rect">
              <a:avLst/>
            </a:prstGeom>
            <a:solidFill>
              <a:schemeClr val="bg2"/>
            </a:solidFill>
          </p:spPr>
          <p:txBody>
            <a:bodyPr wrap="square">
              <a:spAutoFit/>
            </a:bodyPr>
            <a:lstStyle/>
            <a:p>
              <a:r>
                <a:rPr lang="fr-FR" b="1" dirty="0"/>
                <a:t>2 – Si nécessaire, appuyer sur le bouton « Reset »</a:t>
              </a:r>
            </a:p>
          </p:txBody>
        </p:sp>
        <p:cxnSp>
          <p:nvCxnSpPr>
            <p:cNvPr id="29" name="Connecteur droit 19">
              <a:extLst>
                <a:ext uri="{FF2B5EF4-FFF2-40B4-BE49-F238E27FC236}">
                  <a16:creationId xmlns:a16="http://schemas.microsoft.com/office/drawing/2014/main" id="{6F6C8D82-3D88-407C-AEB2-0CA7848136BD}"/>
                </a:ext>
              </a:extLst>
            </p:cNvPr>
            <p:cNvCxnSpPr>
              <a:cxnSpLocks/>
              <a:stCxn id="30" idx="2"/>
              <a:endCxn id="27" idx="3"/>
            </p:cNvCxnSpPr>
            <p:nvPr/>
          </p:nvCxnSpPr>
          <p:spPr>
            <a:xfrm flipH="1">
              <a:off x="5100958" y="4934332"/>
              <a:ext cx="2090791" cy="934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18">
              <a:extLst>
                <a:ext uri="{FF2B5EF4-FFF2-40B4-BE49-F238E27FC236}">
                  <a16:creationId xmlns:a16="http://schemas.microsoft.com/office/drawing/2014/main" id="{0860E35A-CA4E-4D9B-9B52-D00648B4B293}"/>
                </a:ext>
              </a:extLst>
            </p:cNvPr>
            <p:cNvSpPr/>
            <p:nvPr/>
          </p:nvSpPr>
          <p:spPr>
            <a:xfrm>
              <a:off x="7191749" y="4839211"/>
              <a:ext cx="183887" cy="1902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3" name="Espace réservé du numéro de diapositive 2">
            <a:extLst>
              <a:ext uri="{FF2B5EF4-FFF2-40B4-BE49-F238E27FC236}">
                <a16:creationId xmlns:a16="http://schemas.microsoft.com/office/drawing/2014/main" id="{C25A5A8D-7943-4011-8817-72EA803EDE53}"/>
              </a:ext>
            </a:extLst>
          </p:cNvPr>
          <p:cNvSpPr>
            <a:spLocks noGrp="1"/>
          </p:cNvSpPr>
          <p:nvPr>
            <p:ph type="sldNum" sz="quarter" idx="12"/>
          </p:nvPr>
        </p:nvSpPr>
        <p:spPr>
          <a:xfrm>
            <a:off x="7034846" y="73820"/>
            <a:ext cx="2057400" cy="365125"/>
          </a:xfrm>
        </p:spPr>
        <p:txBody>
          <a:bodyPr/>
          <a:lstStyle/>
          <a:p>
            <a:fld id="{7890B89A-A0DE-4052-B430-B0474622C676}" type="slidenum">
              <a:rPr lang="fr-FR" smtClean="0"/>
              <a:t>20</a:t>
            </a:fld>
            <a:endParaRPr lang="fr-FR" dirty="0"/>
          </a:p>
        </p:txBody>
      </p:sp>
    </p:spTree>
    <p:extLst>
      <p:ext uri="{BB962C8B-B14F-4D97-AF65-F5344CB8AC3E}">
        <p14:creationId xmlns:p14="http://schemas.microsoft.com/office/powerpoint/2010/main" val="267959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61C4FE-C526-4558-B1D2-09BAB2366E9E}"/>
              </a:ext>
            </a:extLst>
          </p:cNvPr>
          <p:cNvSpPr>
            <a:spLocks noGrp="1"/>
          </p:cNvSpPr>
          <p:nvPr>
            <p:ph type="title"/>
          </p:nvPr>
        </p:nvSpPr>
        <p:spPr>
          <a:xfrm>
            <a:off x="628650" y="70461"/>
            <a:ext cx="7886700" cy="676388"/>
          </a:xfrm>
        </p:spPr>
        <p:txBody>
          <a:bodyPr>
            <a:normAutofit/>
          </a:bodyPr>
          <a:lstStyle/>
          <a:p>
            <a:pPr algn="ctr"/>
            <a:r>
              <a:rPr lang="fr-FR" sz="3600" b="1" dirty="0" err="1">
                <a:solidFill>
                  <a:schemeClr val="bg1"/>
                </a:solidFill>
              </a:rPr>
              <a:t>Blink</a:t>
            </a:r>
            <a:r>
              <a:rPr lang="fr-FR" sz="3600" b="1" dirty="0">
                <a:solidFill>
                  <a:schemeClr val="bg1"/>
                </a:solidFill>
              </a:rPr>
              <a:t>, avec des constantes</a:t>
            </a:r>
          </a:p>
        </p:txBody>
      </p:sp>
      <p:pic>
        <p:nvPicPr>
          <p:cNvPr id="6" name="Image 5">
            <a:extLst>
              <a:ext uri="{FF2B5EF4-FFF2-40B4-BE49-F238E27FC236}">
                <a16:creationId xmlns:a16="http://schemas.microsoft.com/office/drawing/2014/main" id="{CD6BE636-EE69-4A37-BFA7-469C8152198B}"/>
              </a:ext>
            </a:extLst>
          </p:cNvPr>
          <p:cNvPicPr>
            <a:picLocks noChangeAspect="1"/>
          </p:cNvPicPr>
          <p:nvPr/>
        </p:nvPicPr>
        <p:blipFill>
          <a:blip r:embed="rId2"/>
          <a:stretch>
            <a:fillRect/>
          </a:stretch>
        </p:blipFill>
        <p:spPr>
          <a:xfrm>
            <a:off x="957711" y="674155"/>
            <a:ext cx="7100908" cy="6059501"/>
          </a:xfrm>
          <a:prstGeom prst="rect">
            <a:avLst/>
          </a:prstGeom>
        </p:spPr>
      </p:pic>
      <p:sp>
        <p:nvSpPr>
          <p:cNvPr id="3" name="Espace réservé du numéro de diapositive 2">
            <a:extLst>
              <a:ext uri="{FF2B5EF4-FFF2-40B4-BE49-F238E27FC236}">
                <a16:creationId xmlns:a16="http://schemas.microsoft.com/office/drawing/2014/main" id="{63DB2149-AE17-4045-AA3F-7D79FBA10EEF}"/>
              </a:ext>
            </a:extLst>
          </p:cNvPr>
          <p:cNvSpPr>
            <a:spLocks noGrp="1"/>
          </p:cNvSpPr>
          <p:nvPr>
            <p:ph type="sldNum" sz="quarter" idx="12"/>
          </p:nvPr>
        </p:nvSpPr>
        <p:spPr>
          <a:xfrm>
            <a:off x="7029919" y="70461"/>
            <a:ext cx="2057400" cy="365125"/>
          </a:xfrm>
        </p:spPr>
        <p:txBody>
          <a:bodyPr/>
          <a:lstStyle/>
          <a:p>
            <a:fld id="{7890B89A-A0DE-4052-B430-B0474622C676}" type="slidenum">
              <a:rPr lang="fr-FR" smtClean="0"/>
              <a:t>21</a:t>
            </a:fld>
            <a:endParaRPr lang="fr-FR" dirty="0"/>
          </a:p>
        </p:txBody>
      </p:sp>
    </p:spTree>
    <p:extLst>
      <p:ext uri="{BB962C8B-B14F-4D97-AF65-F5344CB8AC3E}">
        <p14:creationId xmlns:p14="http://schemas.microsoft.com/office/powerpoint/2010/main" val="426707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21419A-442C-4CA7-92DE-833901C57E9B}"/>
              </a:ext>
            </a:extLst>
          </p:cNvPr>
          <p:cNvSpPr>
            <a:spLocks noGrp="1"/>
          </p:cNvSpPr>
          <p:nvPr>
            <p:ph type="title"/>
          </p:nvPr>
        </p:nvSpPr>
        <p:spPr>
          <a:xfrm>
            <a:off x="693691" y="73519"/>
            <a:ext cx="7886700" cy="541073"/>
          </a:xfrm>
        </p:spPr>
        <p:txBody>
          <a:bodyPr>
            <a:noAutofit/>
          </a:bodyPr>
          <a:lstStyle/>
          <a:p>
            <a:pPr algn="ctr"/>
            <a:r>
              <a:rPr lang="fr-FR" sz="3600" b="1" dirty="0" err="1">
                <a:solidFill>
                  <a:schemeClr val="bg1"/>
                </a:solidFill>
              </a:rPr>
              <a:t>Blink</a:t>
            </a:r>
            <a:r>
              <a:rPr lang="fr-FR" sz="3600" b="1" dirty="0">
                <a:solidFill>
                  <a:schemeClr val="bg1"/>
                </a:solidFill>
              </a:rPr>
              <a:t>, avec des variables</a:t>
            </a:r>
          </a:p>
        </p:txBody>
      </p:sp>
      <p:pic>
        <p:nvPicPr>
          <p:cNvPr id="8" name="Image 7">
            <a:extLst>
              <a:ext uri="{FF2B5EF4-FFF2-40B4-BE49-F238E27FC236}">
                <a16:creationId xmlns:a16="http://schemas.microsoft.com/office/drawing/2014/main" id="{8DB26A11-DC89-4E17-9551-FE50C8FAEA47}"/>
              </a:ext>
            </a:extLst>
          </p:cNvPr>
          <p:cNvPicPr>
            <a:picLocks noChangeAspect="1"/>
          </p:cNvPicPr>
          <p:nvPr/>
        </p:nvPicPr>
        <p:blipFill>
          <a:blip r:embed="rId2"/>
          <a:stretch>
            <a:fillRect/>
          </a:stretch>
        </p:blipFill>
        <p:spPr>
          <a:xfrm>
            <a:off x="6052167" y="3462393"/>
            <a:ext cx="2978269" cy="2077570"/>
          </a:xfrm>
          <a:prstGeom prst="rect">
            <a:avLst/>
          </a:prstGeom>
        </p:spPr>
      </p:pic>
      <p:sp>
        <p:nvSpPr>
          <p:cNvPr id="9" name="ZoneTexte 8">
            <a:extLst>
              <a:ext uri="{FF2B5EF4-FFF2-40B4-BE49-F238E27FC236}">
                <a16:creationId xmlns:a16="http://schemas.microsoft.com/office/drawing/2014/main" id="{C1BA6844-EAD1-4C4C-9622-2841AE0BBC55}"/>
              </a:ext>
            </a:extLst>
          </p:cNvPr>
          <p:cNvSpPr txBox="1"/>
          <p:nvPr/>
        </p:nvSpPr>
        <p:spPr>
          <a:xfrm>
            <a:off x="6052168" y="1529097"/>
            <a:ext cx="2962618" cy="584775"/>
          </a:xfrm>
          <a:prstGeom prst="rect">
            <a:avLst/>
          </a:prstGeom>
          <a:noFill/>
        </p:spPr>
        <p:txBody>
          <a:bodyPr wrap="square" rtlCol="0">
            <a:spAutoFit/>
          </a:bodyPr>
          <a:lstStyle/>
          <a:p>
            <a:pPr marL="0" lvl="2" algn="just"/>
            <a:r>
              <a:rPr lang="fr-FR" sz="1600" b="1" dirty="0">
                <a:solidFill>
                  <a:schemeClr val="bg1"/>
                </a:solidFill>
              </a:rPr>
              <a:t>1 – Outils &gt; Moniteur série </a:t>
            </a:r>
            <a:r>
              <a:rPr lang="fr-FR" sz="1600" dirty="0"/>
              <a:t>pour afficher le moniteur</a:t>
            </a:r>
          </a:p>
        </p:txBody>
      </p:sp>
      <p:sp>
        <p:nvSpPr>
          <p:cNvPr id="10" name="ZoneTexte 9">
            <a:extLst>
              <a:ext uri="{FF2B5EF4-FFF2-40B4-BE49-F238E27FC236}">
                <a16:creationId xmlns:a16="http://schemas.microsoft.com/office/drawing/2014/main" id="{EC845E3D-27AF-41B1-92D6-BB9FA10D7CB4}"/>
              </a:ext>
            </a:extLst>
          </p:cNvPr>
          <p:cNvSpPr txBox="1"/>
          <p:nvPr/>
        </p:nvSpPr>
        <p:spPr>
          <a:xfrm>
            <a:off x="6087072" y="2272479"/>
            <a:ext cx="2962617" cy="1077218"/>
          </a:xfrm>
          <a:prstGeom prst="rect">
            <a:avLst/>
          </a:prstGeom>
          <a:noFill/>
        </p:spPr>
        <p:txBody>
          <a:bodyPr wrap="square" rtlCol="0">
            <a:spAutoFit/>
          </a:bodyPr>
          <a:lstStyle/>
          <a:p>
            <a:pPr marL="0" lvl="2" algn="just"/>
            <a:r>
              <a:rPr lang="fr-FR" sz="1600" b="1" dirty="0">
                <a:solidFill>
                  <a:schemeClr val="bg1"/>
                </a:solidFill>
              </a:rPr>
              <a:t>2 – </a:t>
            </a:r>
            <a:r>
              <a:rPr lang="fr-FR" sz="1600" dirty="0"/>
              <a:t>Modifier le code, corriger les erreurs puis </a:t>
            </a:r>
            <a:r>
              <a:rPr lang="fr-FR" sz="1600" b="1" dirty="0">
                <a:solidFill>
                  <a:schemeClr val="bg1"/>
                </a:solidFill>
              </a:rPr>
              <a:t>« Téléverser »</a:t>
            </a:r>
          </a:p>
          <a:p>
            <a:pPr marL="0" lvl="2" algn="just"/>
            <a:endParaRPr lang="fr-FR" sz="1600" b="1" dirty="0">
              <a:solidFill>
                <a:schemeClr val="bg1"/>
              </a:solidFill>
            </a:endParaRPr>
          </a:p>
          <a:p>
            <a:pPr marL="0" lvl="2" algn="just"/>
            <a:r>
              <a:rPr lang="fr-FR" sz="1600" b="1" dirty="0">
                <a:solidFill>
                  <a:schemeClr val="bg1"/>
                </a:solidFill>
              </a:rPr>
              <a:t>Résultat :</a:t>
            </a:r>
            <a:endParaRPr lang="fr-FR" sz="1600" dirty="0"/>
          </a:p>
        </p:txBody>
      </p:sp>
      <p:pic>
        <p:nvPicPr>
          <p:cNvPr id="13" name="Image 12">
            <a:extLst>
              <a:ext uri="{FF2B5EF4-FFF2-40B4-BE49-F238E27FC236}">
                <a16:creationId xmlns:a16="http://schemas.microsoft.com/office/drawing/2014/main" id="{D2A9B93D-B857-4B49-AF07-EA75E143909F}"/>
              </a:ext>
            </a:extLst>
          </p:cNvPr>
          <p:cNvPicPr>
            <a:picLocks noChangeAspect="1"/>
          </p:cNvPicPr>
          <p:nvPr/>
        </p:nvPicPr>
        <p:blipFill>
          <a:blip r:embed="rId3"/>
          <a:stretch>
            <a:fillRect/>
          </a:stretch>
        </p:blipFill>
        <p:spPr>
          <a:xfrm>
            <a:off x="94310" y="631931"/>
            <a:ext cx="5860910" cy="6071118"/>
          </a:xfrm>
          <a:prstGeom prst="rect">
            <a:avLst/>
          </a:prstGeom>
        </p:spPr>
      </p:pic>
      <p:sp>
        <p:nvSpPr>
          <p:cNvPr id="3" name="Espace réservé du numéro de diapositive 2">
            <a:extLst>
              <a:ext uri="{FF2B5EF4-FFF2-40B4-BE49-F238E27FC236}">
                <a16:creationId xmlns:a16="http://schemas.microsoft.com/office/drawing/2014/main" id="{85D0E3D4-4EF6-440A-AE07-09BD093683C3}"/>
              </a:ext>
            </a:extLst>
          </p:cNvPr>
          <p:cNvSpPr>
            <a:spLocks noGrp="1"/>
          </p:cNvSpPr>
          <p:nvPr>
            <p:ph type="sldNum" sz="quarter" idx="12"/>
          </p:nvPr>
        </p:nvSpPr>
        <p:spPr>
          <a:xfrm>
            <a:off x="7023073" y="56180"/>
            <a:ext cx="2057400" cy="365125"/>
          </a:xfrm>
        </p:spPr>
        <p:txBody>
          <a:bodyPr/>
          <a:lstStyle/>
          <a:p>
            <a:fld id="{7890B89A-A0DE-4052-B430-B0474622C676}" type="slidenum">
              <a:rPr lang="fr-FR" smtClean="0"/>
              <a:t>22</a:t>
            </a:fld>
            <a:endParaRPr lang="fr-FR"/>
          </a:p>
        </p:txBody>
      </p:sp>
    </p:spTree>
    <p:extLst>
      <p:ext uri="{BB962C8B-B14F-4D97-AF65-F5344CB8AC3E}">
        <p14:creationId xmlns:p14="http://schemas.microsoft.com/office/powerpoint/2010/main" val="103749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88573-6F75-4EBE-A288-A957FD01E7A0}"/>
              </a:ext>
            </a:extLst>
          </p:cNvPr>
          <p:cNvSpPr>
            <a:spLocks noGrp="1"/>
          </p:cNvSpPr>
          <p:nvPr>
            <p:ph type="title"/>
          </p:nvPr>
        </p:nvSpPr>
        <p:spPr>
          <a:xfrm>
            <a:off x="628650" y="2714682"/>
            <a:ext cx="7886700" cy="1325563"/>
          </a:xfrm>
        </p:spPr>
        <p:txBody>
          <a:bodyPr>
            <a:noAutofit/>
          </a:bodyPr>
          <a:lstStyle/>
          <a:p>
            <a:pPr algn="ctr"/>
            <a:r>
              <a:rPr lang="fr-FR" sz="5400" b="1" dirty="0"/>
              <a:t>Partie 3 : </a:t>
            </a:r>
            <a:br>
              <a:rPr lang="fr-FR" sz="5400" b="1" dirty="0"/>
            </a:br>
            <a:r>
              <a:rPr lang="fr-FR" sz="5400" b="1" dirty="0"/>
              <a:t>Capteurs et actuateurs</a:t>
            </a:r>
            <a:endParaRPr lang="fr-FR" sz="5400" dirty="0"/>
          </a:p>
        </p:txBody>
      </p:sp>
    </p:spTree>
    <p:extLst>
      <p:ext uri="{BB962C8B-B14F-4D97-AF65-F5344CB8AC3E}">
        <p14:creationId xmlns:p14="http://schemas.microsoft.com/office/powerpoint/2010/main" val="152631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7F60F0-BF56-4D81-80A6-F46BD720250E}"/>
              </a:ext>
            </a:extLst>
          </p:cNvPr>
          <p:cNvSpPr>
            <a:spLocks noGrp="1"/>
          </p:cNvSpPr>
          <p:nvPr>
            <p:ph type="title"/>
          </p:nvPr>
        </p:nvSpPr>
        <p:spPr>
          <a:xfrm>
            <a:off x="628650" y="89673"/>
            <a:ext cx="7886700" cy="625474"/>
          </a:xfrm>
        </p:spPr>
        <p:txBody>
          <a:bodyPr>
            <a:noAutofit/>
          </a:bodyPr>
          <a:lstStyle/>
          <a:p>
            <a:pPr algn="ctr"/>
            <a:r>
              <a:rPr lang="fr-FR" sz="3600" b="1" dirty="0">
                <a:solidFill>
                  <a:schemeClr val="bg1"/>
                </a:solidFill>
              </a:rPr>
              <a:t>Les connecteurs grove</a:t>
            </a:r>
          </a:p>
        </p:txBody>
      </p:sp>
      <p:pic>
        <p:nvPicPr>
          <p:cNvPr id="9" name="Image 8">
            <a:extLst>
              <a:ext uri="{FF2B5EF4-FFF2-40B4-BE49-F238E27FC236}">
                <a16:creationId xmlns:a16="http://schemas.microsoft.com/office/drawing/2014/main" id="{4E8C4658-8A8A-4BCF-8DC5-7A0748F24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945" y="973519"/>
            <a:ext cx="3863359" cy="2757654"/>
          </a:xfrm>
          <a:prstGeom prst="rect">
            <a:avLst/>
          </a:prstGeom>
        </p:spPr>
      </p:pic>
      <p:sp>
        <p:nvSpPr>
          <p:cNvPr id="20" name="Rectangle 19">
            <a:extLst>
              <a:ext uri="{FF2B5EF4-FFF2-40B4-BE49-F238E27FC236}">
                <a16:creationId xmlns:a16="http://schemas.microsoft.com/office/drawing/2014/main" id="{46CDDC28-4E75-411F-A1EC-30C5C9FBC4D1}"/>
              </a:ext>
            </a:extLst>
          </p:cNvPr>
          <p:cNvSpPr/>
          <p:nvPr/>
        </p:nvSpPr>
        <p:spPr>
          <a:xfrm>
            <a:off x="628650" y="5076567"/>
            <a:ext cx="5668293" cy="1615827"/>
          </a:xfrm>
          <a:prstGeom prst="rect">
            <a:avLst/>
          </a:prstGeom>
          <a:solidFill>
            <a:schemeClr val="accent3">
              <a:lumMod val="60000"/>
              <a:lumOff val="40000"/>
            </a:schemeClr>
          </a:solidFill>
        </p:spPr>
        <p:txBody>
          <a:bodyPr wrap="square">
            <a:spAutoFit/>
          </a:bodyPr>
          <a:lstStyle/>
          <a:p>
            <a:pPr algn="just"/>
            <a:r>
              <a:rPr lang="fr-FR" sz="1100" dirty="0"/>
              <a:t>Les  cartes d’extension (« shields ») </a:t>
            </a:r>
            <a:r>
              <a:rPr lang="fr-FR" sz="1100" b="1" i="1" dirty="0"/>
              <a:t>grove</a:t>
            </a:r>
            <a:r>
              <a:rPr lang="fr-FR" sz="1100" dirty="0"/>
              <a:t> se branchent sur les connecteurs Arduino</a:t>
            </a:r>
          </a:p>
          <a:p>
            <a:pPr algn="just"/>
            <a:endParaRPr lang="fr-FR" sz="1100" b="1" dirty="0"/>
          </a:p>
          <a:p>
            <a:pPr algn="just"/>
            <a:r>
              <a:rPr lang="fr-FR" sz="1100" b="1" dirty="0"/>
              <a:t>AVANTAGES</a:t>
            </a:r>
          </a:p>
          <a:p>
            <a:pPr marL="171450" indent="-171450" algn="just">
              <a:buFont typeface="Arial" panose="020B0604020202020204" pitchFamily="34" charset="0"/>
              <a:buChar char="•"/>
            </a:pPr>
            <a:r>
              <a:rPr lang="fr-FR" sz="1100" dirty="0"/>
              <a:t>Pas besoin de soudures ou de « bread-boards » pour connecter des capteurs/actuateurs ;</a:t>
            </a:r>
          </a:p>
          <a:p>
            <a:pPr marL="171450" indent="-171450" algn="just">
              <a:buFont typeface="Arial" panose="020B0604020202020204" pitchFamily="34" charset="0"/>
              <a:buChar char="•"/>
            </a:pPr>
            <a:r>
              <a:rPr lang="fr-FR" sz="1100" dirty="0"/>
              <a:t>Pas besoin de résistances ou capacités d’ajustement ;</a:t>
            </a:r>
          </a:p>
          <a:p>
            <a:pPr marL="171450" indent="-171450" algn="just">
              <a:buFont typeface="Arial" panose="020B0604020202020204" pitchFamily="34" charset="0"/>
              <a:buChar char="•"/>
            </a:pPr>
            <a:r>
              <a:rPr lang="fr-FR" sz="1100" dirty="0"/>
              <a:t>Pas de risques de se tromper lorsqu’on branche des composants </a:t>
            </a:r>
            <a:r>
              <a:rPr lang="fr-FR" sz="1100" b="1" dirty="0"/>
              <a:t>polarisés</a:t>
            </a:r>
            <a:r>
              <a:rPr lang="fr-FR" sz="1100" dirty="0"/>
              <a:t> (diodes, etc.).</a:t>
            </a:r>
          </a:p>
          <a:p>
            <a:pPr algn="just"/>
            <a:endParaRPr lang="fr-FR" sz="1100" dirty="0"/>
          </a:p>
          <a:p>
            <a:pPr algn="just"/>
            <a:r>
              <a:rPr lang="fr-FR" sz="1100" b="1" dirty="0"/>
              <a:t>INCONVÉNIENT</a:t>
            </a:r>
          </a:p>
          <a:p>
            <a:pPr marL="114300" algn="just"/>
            <a:r>
              <a:rPr lang="fr-FR" sz="1100" dirty="0"/>
              <a:t>On ne s’intéresse plus vraiment à la physique des composants électroniques, au bricolage, etc. </a:t>
            </a:r>
          </a:p>
        </p:txBody>
      </p:sp>
      <p:pic>
        <p:nvPicPr>
          <p:cNvPr id="11" name="Image 10">
            <a:extLst>
              <a:ext uri="{FF2B5EF4-FFF2-40B4-BE49-F238E27FC236}">
                <a16:creationId xmlns:a16="http://schemas.microsoft.com/office/drawing/2014/main" id="{EDE4BBDC-E443-41FE-A584-E7F652FCD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055462" y="1719522"/>
            <a:ext cx="6037444" cy="4023303"/>
          </a:xfrm>
          <a:prstGeom prst="rect">
            <a:avLst/>
          </a:prstGeom>
        </p:spPr>
      </p:pic>
      <p:grpSp>
        <p:nvGrpSpPr>
          <p:cNvPr id="25" name="Groupe 24">
            <a:extLst>
              <a:ext uri="{FF2B5EF4-FFF2-40B4-BE49-F238E27FC236}">
                <a16:creationId xmlns:a16="http://schemas.microsoft.com/office/drawing/2014/main" id="{5ACE8108-A000-4653-AF5E-25F4D4CE1D00}"/>
              </a:ext>
            </a:extLst>
          </p:cNvPr>
          <p:cNvGrpSpPr/>
          <p:nvPr/>
        </p:nvGrpSpPr>
        <p:grpSpPr>
          <a:xfrm>
            <a:off x="1135825" y="3235254"/>
            <a:ext cx="3926707" cy="1553336"/>
            <a:chOff x="1135825" y="3235254"/>
            <a:chExt cx="3667562" cy="1553336"/>
          </a:xfrm>
        </p:grpSpPr>
        <p:sp>
          <p:nvSpPr>
            <p:cNvPr id="22" name="Ellipse 21">
              <a:extLst>
                <a:ext uri="{FF2B5EF4-FFF2-40B4-BE49-F238E27FC236}">
                  <a16:creationId xmlns:a16="http://schemas.microsoft.com/office/drawing/2014/main" id="{F773FD8F-2A8E-4085-B563-B59B1A0F8625}"/>
                </a:ext>
              </a:extLst>
            </p:cNvPr>
            <p:cNvSpPr/>
            <p:nvPr/>
          </p:nvSpPr>
          <p:spPr>
            <a:xfrm>
              <a:off x="2032787" y="3989545"/>
              <a:ext cx="732979" cy="759758"/>
            </a:xfrm>
            <a:prstGeom prst="ellipse">
              <a:avLst/>
            </a:prstGeom>
            <a:solidFill>
              <a:schemeClr val="accent3">
                <a:lumMod val="60000"/>
                <a:lumOff val="40000"/>
              </a:schemeClr>
            </a:solidFill>
          </p:spPr>
          <p:txBody>
            <a:bodyPr wrap="square">
              <a:spAutoFit/>
            </a:bodyPr>
            <a:lstStyle/>
            <a:p>
              <a:pPr algn="just"/>
              <a:endParaRPr lang="fr-FR" sz="1100" dirty="0">
                <a:solidFill>
                  <a:schemeClr val="tx1"/>
                </a:solidFill>
              </a:endParaRPr>
            </a:p>
          </p:txBody>
        </p:sp>
        <p:sp>
          <p:nvSpPr>
            <p:cNvPr id="15" name="Oval 18">
              <a:extLst>
                <a:ext uri="{FF2B5EF4-FFF2-40B4-BE49-F238E27FC236}">
                  <a16:creationId xmlns:a16="http://schemas.microsoft.com/office/drawing/2014/main" id="{04948697-217F-4EC8-A2C9-7C4429C1CA85}"/>
                </a:ext>
              </a:extLst>
            </p:cNvPr>
            <p:cNvSpPr/>
            <p:nvPr/>
          </p:nvSpPr>
          <p:spPr>
            <a:xfrm>
              <a:off x="1135825" y="3235254"/>
              <a:ext cx="613392" cy="4381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2" name="Connecteur droit 11">
              <a:extLst>
                <a:ext uri="{FF2B5EF4-FFF2-40B4-BE49-F238E27FC236}">
                  <a16:creationId xmlns:a16="http://schemas.microsoft.com/office/drawing/2014/main" id="{9D29E5A3-2A7F-494E-B751-D6CBD1CF64FB}"/>
                </a:ext>
              </a:extLst>
            </p:cNvPr>
            <p:cNvCxnSpPr>
              <a:cxnSpLocks/>
              <a:endCxn id="22" idx="2"/>
            </p:cNvCxnSpPr>
            <p:nvPr/>
          </p:nvCxnSpPr>
          <p:spPr>
            <a:xfrm>
              <a:off x="1431615" y="3673383"/>
              <a:ext cx="601172" cy="696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35E683E2-00BC-468A-AFF3-50964D425B77}"/>
                </a:ext>
              </a:extLst>
            </p:cNvPr>
            <p:cNvGrpSpPr/>
            <p:nvPr/>
          </p:nvGrpSpPr>
          <p:grpSpPr>
            <a:xfrm>
              <a:off x="2157468" y="4019149"/>
              <a:ext cx="2645919" cy="769441"/>
              <a:chOff x="2554308" y="2213125"/>
              <a:chExt cx="2645919" cy="769441"/>
            </a:xfrm>
          </p:grpSpPr>
          <p:sp>
            <p:nvSpPr>
              <p:cNvPr id="7" name="ZoneTexte 6">
                <a:extLst>
                  <a:ext uri="{FF2B5EF4-FFF2-40B4-BE49-F238E27FC236}">
                    <a16:creationId xmlns:a16="http://schemas.microsoft.com/office/drawing/2014/main" id="{67AA4693-4416-428B-B8CB-6D940D81E8A4}"/>
                  </a:ext>
                </a:extLst>
              </p:cNvPr>
              <p:cNvSpPr txBox="1"/>
              <p:nvPr/>
            </p:nvSpPr>
            <p:spPr>
              <a:xfrm>
                <a:off x="3070851" y="2213125"/>
                <a:ext cx="2129376" cy="769441"/>
              </a:xfrm>
              <a:prstGeom prst="rect">
                <a:avLst/>
              </a:prstGeom>
              <a:solidFill>
                <a:schemeClr val="accent3">
                  <a:lumMod val="60000"/>
                  <a:lumOff val="40000"/>
                </a:schemeClr>
              </a:solidFill>
            </p:spPr>
            <p:txBody>
              <a:bodyPr wrap="square">
                <a:spAutoFit/>
              </a:bodyPr>
              <a:lstStyle>
                <a:defPPr>
                  <a:defRPr lang="en-US"/>
                </a:defPPr>
                <a:lvl1pPr algn="just">
                  <a:defRPr sz="1100"/>
                </a:lvl1pPr>
              </a:lstStyle>
              <a:p>
                <a:r>
                  <a:rPr lang="fr-FR" dirty="0"/>
                  <a:t>Sauf indication contraire, il faut placer ce commutateur sur « 3V3 » pour utiliser le shield avec la carte IoT </a:t>
                </a:r>
                <a:r>
                  <a:rPr lang="fr-FR" dirty="0" err="1"/>
                  <a:t>node</a:t>
                </a:r>
                <a:r>
                  <a:rPr lang="fr-FR" dirty="0"/>
                  <a:t> Discovery.</a:t>
                </a:r>
              </a:p>
            </p:txBody>
          </p:sp>
          <p:pic>
            <p:nvPicPr>
              <p:cNvPr id="4" name="Image 3">
                <a:extLst>
                  <a:ext uri="{FF2B5EF4-FFF2-40B4-BE49-F238E27FC236}">
                    <a16:creationId xmlns:a16="http://schemas.microsoft.com/office/drawing/2014/main" id="{300C2B2E-F7E0-46F6-8A5A-3E1930B2AE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308" y="2283621"/>
                <a:ext cx="483615" cy="482141"/>
              </a:xfrm>
              <a:prstGeom prst="rect">
                <a:avLst/>
              </a:prstGeom>
            </p:spPr>
          </p:pic>
        </p:grpSp>
      </p:grpSp>
      <p:sp>
        <p:nvSpPr>
          <p:cNvPr id="3" name="Espace réservé du numéro de diapositive 2">
            <a:extLst>
              <a:ext uri="{FF2B5EF4-FFF2-40B4-BE49-F238E27FC236}">
                <a16:creationId xmlns:a16="http://schemas.microsoft.com/office/drawing/2014/main" id="{E0AB8234-A1F9-4DE2-9DC9-3957768ABE01}"/>
              </a:ext>
            </a:extLst>
          </p:cNvPr>
          <p:cNvSpPr>
            <a:spLocks noGrp="1"/>
          </p:cNvSpPr>
          <p:nvPr>
            <p:ph type="sldNum" sz="quarter" idx="12"/>
          </p:nvPr>
        </p:nvSpPr>
        <p:spPr>
          <a:xfrm>
            <a:off x="7028436" y="37285"/>
            <a:ext cx="2057400" cy="365125"/>
          </a:xfrm>
        </p:spPr>
        <p:txBody>
          <a:bodyPr/>
          <a:lstStyle/>
          <a:p>
            <a:fld id="{7890B89A-A0DE-4052-B430-B0474622C676}" type="slidenum">
              <a:rPr lang="fr-FR" smtClean="0"/>
              <a:t>24</a:t>
            </a:fld>
            <a:endParaRPr lang="fr-FR" dirty="0"/>
          </a:p>
        </p:txBody>
      </p:sp>
    </p:spTree>
    <p:extLst>
      <p:ext uri="{BB962C8B-B14F-4D97-AF65-F5344CB8AC3E}">
        <p14:creationId xmlns:p14="http://schemas.microsoft.com/office/powerpoint/2010/main" val="36971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49A9D-9D97-427C-8E10-60813AABC22C}"/>
              </a:ext>
            </a:extLst>
          </p:cNvPr>
          <p:cNvSpPr>
            <a:spLocks noGrp="1"/>
          </p:cNvSpPr>
          <p:nvPr>
            <p:ph type="title"/>
          </p:nvPr>
        </p:nvSpPr>
        <p:spPr>
          <a:xfrm>
            <a:off x="628650" y="172216"/>
            <a:ext cx="7886700" cy="630296"/>
          </a:xfrm>
        </p:spPr>
        <p:txBody>
          <a:bodyPr/>
          <a:lstStyle/>
          <a:p>
            <a:pPr algn="ctr"/>
            <a:r>
              <a:rPr lang="fr-FR" sz="3600" b="1" dirty="0">
                <a:solidFill>
                  <a:schemeClr val="bg1"/>
                </a:solidFill>
              </a:rPr>
              <a:t>Quelques protocoles de communication</a:t>
            </a:r>
          </a:p>
        </p:txBody>
      </p:sp>
      <p:sp>
        <p:nvSpPr>
          <p:cNvPr id="4" name="Rectangle 3">
            <a:extLst>
              <a:ext uri="{FF2B5EF4-FFF2-40B4-BE49-F238E27FC236}">
                <a16:creationId xmlns:a16="http://schemas.microsoft.com/office/drawing/2014/main" id="{57953CF6-95DC-4E99-B0BB-25291CDA31B7}"/>
              </a:ext>
            </a:extLst>
          </p:cNvPr>
          <p:cNvSpPr/>
          <p:nvPr/>
        </p:nvSpPr>
        <p:spPr>
          <a:xfrm>
            <a:off x="123463" y="1065092"/>
            <a:ext cx="8781326" cy="5339923"/>
          </a:xfrm>
          <a:prstGeom prst="rect">
            <a:avLst/>
          </a:prstGeom>
        </p:spPr>
        <p:txBody>
          <a:bodyPr wrap="square">
            <a:spAutoFit/>
          </a:bodyPr>
          <a:lstStyle/>
          <a:p>
            <a:pPr algn="just"/>
            <a:r>
              <a:rPr lang="fr-FR" sz="1100" b="1" dirty="0">
                <a:solidFill>
                  <a:schemeClr val="bg1"/>
                </a:solidFill>
              </a:rPr>
              <a:t>Voie série / UART</a:t>
            </a:r>
          </a:p>
          <a:p>
            <a:pPr algn="just"/>
            <a:r>
              <a:rPr lang="fr-FR" sz="1100" dirty="0"/>
              <a:t>C’est une liaison point-à-point, donc seuls deux composants (l’Arduino et le capteur) peuvent être reliés entre eux directement. Elle est généralement bidirectionnelle, ce qui signifie que les deux composants reliés peuvent émettre en même temps.</a:t>
            </a:r>
          </a:p>
          <a:p>
            <a:pPr algn="just"/>
            <a:endParaRPr lang="fr-FR" sz="1100" dirty="0"/>
          </a:p>
          <a:p>
            <a:pPr algn="just"/>
            <a:r>
              <a:rPr lang="fr-FR" sz="1100" b="1" dirty="0">
                <a:solidFill>
                  <a:schemeClr val="bg1"/>
                </a:solidFill>
              </a:rPr>
              <a:t>I2C</a:t>
            </a:r>
          </a:p>
          <a:p>
            <a:pPr algn="just"/>
            <a:r>
              <a:rPr lang="fr-FR" sz="1100" b="1" dirty="0"/>
              <a:t>Le protocole I²C ( Inter-Integrated Circuit ) ou TWI ( Two Wire Interface )</a:t>
            </a:r>
            <a:r>
              <a:rPr lang="fr-FR" sz="1100" dirty="0"/>
              <a:t> permet d’établir une liaison de type "maître/esclave". L’Arduino sera maître et le capteur l’esclave (l’Arduino peut aussi être un esclave dans certains cas). Ainsi, l’Arduino émettra les ordres pour faire les demandes de données et le capteur, lorsqu’il recevra cet ordre, la renverra.</a:t>
            </a:r>
          </a:p>
          <a:p>
            <a:pPr algn="just"/>
            <a:r>
              <a:rPr lang="fr-FR" sz="1100" dirty="0"/>
              <a:t>Ce protocole utilise 3 fils. Un pour la masse et ainsi avoir un référentiel commun, un servant à émettre un signal d’horloge (SCL) et un dernier portant les données synchronisées avec l’horloge (SDA).</a:t>
            </a:r>
          </a:p>
          <a:p>
            <a:pPr algn="just"/>
            <a:r>
              <a:rPr lang="fr-FR" sz="1100" dirty="0"/>
              <a:t>Chez Arduino, il existe une librairie pour utiliser l’I2C, elle s’appelle Wire .</a:t>
            </a:r>
          </a:p>
          <a:p>
            <a:pPr algn="just"/>
            <a:r>
              <a:rPr lang="fr-FR" sz="1100" dirty="0"/>
              <a:t>On peut placer plusieurs esclaves à la suite. Un code d’adresse est alors utilisé pour décider à quel composant le maître fait une requête.</a:t>
            </a:r>
          </a:p>
          <a:p>
            <a:pPr algn="just"/>
            <a:endParaRPr lang="fr-FR" sz="1100" dirty="0"/>
          </a:p>
          <a:p>
            <a:pPr algn="just"/>
            <a:r>
              <a:rPr lang="fr-FR" sz="1100" b="1" dirty="0">
                <a:solidFill>
                  <a:schemeClr val="bg1"/>
                </a:solidFill>
              </a:rPr>
              <a:t> SPI</a:t>
            </a:r>
          </a:p>
          <a:p>
            <a:pPr algn="just"/>
            <a:r>
              <a:rPr lang="fr-FR" sz="1100" b="1" dirty="0"/>
              <a:t>Le SPI (Serial Peripheral Interface) </a:t>
            </a:r>
            <a:r>
              <a:rPr lang="fr-FR" sz="1100" dirty="0"/>
              <a:t>est une sorte de croisement entre la voie série et l’I2C qui prend le meilleur des deux mondes.</a:t>
            </a:r>
          </a:p>
          <a:p>
            <a:pPr algn="just"/>
            <a:r>
              <a:rPr lang="fr-FR" sz="1100" dirty="0"/>
              <a:t>Comme en voie série, la liaison est bidirectionnelle et point-à-point 1. Cela signifie que Arduino et le capteur sont reliés directement entre eux et ne peuvent que parler entre eux. Cela signifie aussi que les deux peuvent s’envoyer des données simultanément.</a:t>
            </a:r>
          </a:p>
          <a:p>
            <a:pPr algn="just"/>
            <a:r>
              <a:rPr lang="fr-FR" sz="1100" dirty="0"/>
              <a:t>Comme en I2C, la liaison est de type maître/esclave. L’un fait une demande à l’autre, le maître transmet l’horloge à l’esclave pour transmettre les données.</a:t>
            </a:r>
          </a:p>
          <a:p>
            <a:pPr algn="just"/>
            <a:r>
              <a:rPr lang="fr-FR" sz="1100" dirty="0"/>
              <a:t>Cette transmission utilise 4 fils. Une masse pour le référentiel commun, un fil d’horloge (SCLK), un fil nommé MOSI ( Master Output, Slave Input , données partant de l’Arduino et allant vers le capteur) et MISO ( Master Input, Slave Output , données partant du capteur et allant vers l’Arduino).</a:t>
            </a:r>
          </a:p>
          <a:p>
            <a:pPr algn="just"/>
            <a:r>
              <a:rPr lang="fr-FR" altLang="fr-FR" sz="1100" dirty="0"/>
              <a:t>Chez Arduino, il existe une librairie pour utiliser le SPI, elle s’appelle … SPI </a:t>
            </a:r>
            <a:r>
              <a:rPr lang="fr-FR" altLang="fr-FR" sz="1100" dirty="0">
                <a:solidFill>
                  <a:srgbClr val="33444C"/>
                </a:solidFill>
                <a:latin typeface="Open Sans"/>
              </a:rPr>
              <a:t>.</a:t>
            </a:r>
          </a:p>
          <a:p>
            <a:pPr algn="just"/>
            <a:endParaRPr lang="fr-FR" sz="1100" dirty="0">
              <a:solidFill>
                <a:srgbClr val="33444C"/>
              </a:solidFill>
              <a:latin typeface="Open Sans"/>
            </a:endParaRPr>
          </a:p>
          <a:p>
            <a:pPr algn="just"/>
            <a:r>
              <a:rPr lang="fr-FR" sz="1100" b="1" dirty="0">
                <a:solidFill>
                  <a:schemeClr val="bg1"/>
                </a:solidFill>
              </a:rPr>
              <a:t>CAN</a:t>
            </a:r>
          </a:p>
          <a:p>
            <a:pPr algn="just"/>
            <a:r>
              <a:rPr lang="fr-FR" sz="1100" dirty="0"/>
              <a:t>Le bus de données CAN (Controller Area Network) est un bus système série très répandu dans beaucoup d'industries, notamment l'automobile.</a:t>
            </a:r>
          </a:p>
          <a:p>
            <a:pPr algn="just"/>
            <a:r>
              <a:rPr lang="fr-FR" sz="1100" dirty="0"/>
              <a:t>Il met en application une approche connue sous le nom de multiplexage, et qui consiste à raccorder à un même câble (un bus) un grand nombre de calculateurs qui communiqueront donc à tour de rôle. Cette technique élimine le besoin de câbler des lignes dédiées pour chaque information à faire transiter (connexion point-à-point). Dès qu'un système (voiture, avion, réseau téléphonique...) atteint un certain niveau de complexité, l'approche point-à-point devient impossible du fait de l'immense quantité de câblage à installer et de son coût (en masse, matériaux, main d'œuvre, maintenance).</a:t>
            </a:r>
          </a:p>
          <a:p>
            <a:pPr algn="just"/>
            <a:endParaRPr lang="fr-FR" sz="1100" dirty="0"/>
          </a:p>
          <a:p>
            <a:pPr algn="just"/>
            <a:r>
              <a:rPr lang="fr-FR" sz="1100" b="1" dirty="0">
                <a:solidFill>
                  <a:schemeClr val="bg1"/>
                </a:solidFill>
              </a:rPr>
              <a:t>Source : https://eskimon.fr/tuto-arduino-503-des-capteurs-plus-%C3%A9volu%C3%A9s</a:t>
            </a:r>
          </a:p>
        </p:txBody>
      </p:sp>
      <p:sp>
        <p:nvSpPr>
          <p:cNvPr id="3" name="Espace réservé du numéro de diapositive 2">
            <a:extLst>
              <a:ext uri="{FF2B5EF4-FFF2-40B4-BE49-F238E27FC236}">
                <a16:creationId xmlns:a16="http://schemas.microsoft.com/office/drawing/2014/main" id="{561AEDF3-F5F0-45FC-B2F3-7F002BB75ADA}"/>
              </a:ext>
            </a:extLst>
          </p:cNvPr>
          <p:cNvSpPr>
            <a:spLocks noGrp="1"/>
          </p:cNvSpPr>
          <p:nvPr>
            <p:ph type="sldNum" sz="quarter" idx="12"/>
          </p:nvPr>
        </p:nvSpPr>
        <p:spPr>
          <a:xfrm>
            <a:off x="7023073" y="57587"/>
            <a:ext cx="2057400" cy="365125"/>
          </a:xfrm>
        </p:spPr>
        <p:txBody>
          <a:bodyPr/>
          <a:lstStyle/>
          <a:p>
            <a:fld id="{7890B89A-A0DE-4052-B430-B0474622C676}" type="slidenum">
              <a:rPr lang="fr-FR" smtClean="0"/>
              <a:t>25</a:t>
            </a:fld>
            <a:endParaRPr lang="fr-FR" dirty="0"/>
          </a:p>
        </p:txBody>
      </p:sp>
    </p:spTree>
    <p:extLst>
      <p:ext uri="{BB962C8B-B14F-4D97-AF65-F5344CB8AC3E}">
        <p14:creationId xmlns:p14="http://schemas.microsoft.com/office/powerpoint/2010/main" val="290601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6461250-928F-45B9-B9FA-FEB1ED1C7DCA}"/>
              </a:ext>
            </a:extLst>
          </p:cNvPr>
          <p:cNvPicPr>
            <a:picLocks noChangeAspect="1"/>
          </p:cNvPicPr>
          <p:nvPr/>
        </p:nvPicPr>
        <p:blipFill>
          <a:blip r:embed="rId2"/>
          <a:stretch>
            <a:fillRect/>
          </a:stretch>
        </p:blipFill>
        <p:spPr>
          <a:xfrm>
            <a:off x="1732519" y="654740"/>
            <a:ext cx="5288083" cy="6114110"/>
          </a:xfrm>
          <a:prstGeom prst="rect">
            <a:avLst/>
          </a:prstGeom>
        </p:spPr>
      </p:pic>
      <p:sp>
        <p:nvSpPr>
          <p:cNvPr id="2" name="Titre 1">
            <a:extLst>
              <a:ext uri="{FF2B5EF4-FFF2-40B4-BE49-F238E27FC236}">
                <a16:creationId xmlns:a16="http://schemas.microsoft.com/office/drawing/2014/main" id="{DAFC8992-BB04-4363-B444-1F3AAF909D55}"/>
              </a:ext>
            </a:extLst>
          </p:cNvPr>
          <p:cNvSpPr>
            <a:spLocks noGrp="1"/>
          </p:cNvSpPr>
          <p:nvPr>
            <p:ph type="title"/>
          </p:nvPr>
        </p:nvSpPr>
        <p:spPr>
          <a:xfrm>
            <a:off x="601868" y="0"/>
            <a:ext cx="7886700" cy="770698"/>
          </a:xfrm>
        </p:spPr>
        <p:txBody>
          <a:bodyPr>
            <a:normAutofit/>
          </a:bodyPr>
          <a:lstStyle/>
          <a:p>
            <a:pPr algn="ctr"/>
            <a:r>
              <a:rPr lang="fr-FR" sz="3600" b="1" dirty="0">
                <a:solidFill>
                  <a:schemeClr val="bg1"/>
                </a:solidFill>
              </a:rPr>
              <a:t>Température, capteur Grove ver 1.2</a:t>
            </a:r>
          </a:p>
        </p:txBody>
      </p:sp>
      <p:grpSp>
        <p:nvGrpSpPr>
          <p:cNvPr id="15" name="Groupe 14">
            <a:extLst>
              <a:ext uri="{FF2B5EF4-FFF2-40B4-BE49-F238E27FC236}">
                <a16:creationId xmlns:a16="http://schemas.microsoft.com/office/drawing/2014/main" id="{8551F675-EC26-41E3-B867-7385A1377D57}"/>
              </a:ext>
            </a:extLst>
          </p:cNvPr>
          <p:cNvGrpSpPr/>
          <p:nvPr/>
        </p:nvGrpSpPr>
        <p:grpSpPr>
          <a:xfrm>
            <a:off x="6734428" y="1794422"/>
            <a:ext cx="1555474" cy="1555474"/>
            <a:chOff x="521147" y="1614606"/>
            <a:chExt cx="1555474" cy="1555474"/>
          </a:xfrm>
        </p:grpSpPr>
        <p:sp>
          <p:nvSpPr>
            <p:cNvPr id="14" name="Ellipse 13">
              <a:extLst>
                <a:ext uri="{FF2B5EF4-FFF2-40B4-BE49-F238E27FC236}">
                  <a16:creationId xmlns:a16="http://schemas.microsoft.com/office/drawing/2014/main" id="{7120CA62-2E5D-40D1-87D2-D3F3C9E2246F}"/>
                </a:ext>
              </a:extLst>
            </p:cNvPr>
            <p:cNvSpPr/>
            <p:nvPr/>
          </p:nvSpPr>
          <p:spPr>
            <a:xfrm>
              <a:off x="521147" y="1614606"/>
              <a:ext cx="1555474" cy="1555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AB4973C1-127D-42F3-98E9-AFE4C2A62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47" y="1700521"/>
              <a:ext cx="1536254" cy="1383645"/>
            </a:xfrm>
            <a:prstGeom prst="rect">
              <a:avLst/>
            </a:prstGeom>
            <a:ln>
              <a:noFill/>
            </a:ln>
          </p:spPr>
        </p:pic>
      </p:grpSp>
      <p:sp>
        <p:nvSpPr>
          <p:cNvPr id="4" name="Espace réservé du numéro de diapositive 3">
            <a:extLst>
              <a:ext uri="{FF2B5EF4-FFF2-40B4-BE49-F238E27FC236}">
                <a16:creationId xmlns:a16="http://schemas.microsoft.com/office/drawing/2014/main" id="{235D155C-F919-4F8F-80FE-F360374BF520}"/>
              </a:ext>
            </a:extLst>
          </p:cNvPr>
          <p:cNvSpPr>
            <a:spLocks noGrp="1"/>
          </p:cNvSpPr>
          <p:nvPr>
            <p:ph type="sldNum" sz="quarter" idx="12"/>
          </p:nvPr>
        </p:nvSpPr>
        <p:spPr>
          <a:xfrm>
            <a:off x="7020602" y="64095"/>
            <a:ext cx="2057400" cy="365125"/>
          </a:xfrm>
        </p:spPr>
        <p:txBody>
          <a:bodyPr/>
          <a:lstStyle/>
          <a:p>
            <a:fld id="{7890B89A-A0DE-4052-B430-B0474622C676}" type="slidenum">
              <a:rPr lang="fr-FR" smtClean="0"/>
              <a:t>26</a:t>
            </a:fld>
            <a:endParaRPr lang="fr-FR" dirty="0"/>
          </a:p>
        </p:txBody>
      </p:sp>
    </p:spTree>
    <p:extLst>
      <p:ext uri="{BB962C8B-B14F-4D97-AF65-F5344CB8AC3E}">
        <p14:creationId xmlns:p14="http://schemas.microsoft.com/office/powerpoint/2010/main" val="3830723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9090B6F2-F6FD-410A-ABB8-D8C7D425411F}"/>
              </a:ext>
            </a:extLst>
          </p:cNvPr>
          <p:cNvSpPr txBox="1"/>
          <p:nvPr/>
        </p:nvSpPr>
        <p:spPr>
          <a:xfrm>
            <a:off x="5771945" y="1944037"/>
            <a:ext cx="3262394" cy="212365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fr-FR" sz="1200" dirty="0"/>
              <a:t>HTS221 : Humidité &amp; température</a:t>
            </a:r>
          </a:p>
          <a:p>
            <a:pPr marL="285750" indent="-285750">
              <a:buFont typeface="Arial" panose="020B0604020202020204" pitchFamily="34" charset="0"/>
              <a:buChar char="•"/>
            </a:pPr>
            <a:r>
              <a:rPr lang="fr-FR" sz="1200" dirty="0"/>
              <a:t>ISM43362-M3G-L44 : </a:t>
            </a:r>
            <a:r>
              <a:rPr lang="fr-FR" sz="1200" dirty="0" err="1"/>
              <a:t>WiFi</a:t>
            </a:r>
            <a:r>
              <a:rPr lang="fr-FR" sz="1200" dirty="0"/>
              <a:t> (</a:t>
            </a:r>
            <a:r>
              <a:rPr lang="fr-FR" sz="1200" dirty="0" err="1"/>
              <a:t>Inventek</a:t>
            </a:r>
            <a:r>
              <a:rPr lang="fr-FR" sz="1200" dirty="0"/>
              <a:t>)</a:t>
            </a:r>
          </a:p>
          <a:p>
            <a:pPr marL="285750" indent="-285750">
              <a:buFont typeface="Arial" panose="020B0604020202020204" pitchFamily="34" charset="0"/>
              <a:buChar char="•"/>
            </a:pPr>
            <a:r>
              <a:rPr lang="fr-FR" sz="1200" dirty="0"/>
              <a:t>M24SR : NFC / RF ID</a:t>
            </a:r>
          </a:p>
          <a:p>
            <a:pPr marL="285750" indent="-285750">
              <a:buFont typeface="Arial" panose="020B0604020202020204" pitchFamily="34" charset="0"/>
              <a:buChar char="•"/>
            </a:pPr>
            <a:r>
              <a:rPr lang="fr-FR" sz="1200" dirty="0"/>
              <a:t>VL53L0X : Temps de vol</a:t>
            </a:r>
          </a:p>
          <a:p>
            <a:pPr marL="285750" indent="-285750">
              <a:buFont typeface="Arial" panose="020B0604020202020204" pitchFamily="34" charset="0"/>
              <a:buChar char="•"/>
            </a:pPr>
            <a:r>
              <a:rPr lang="fr-FR" sz="1200" dirty="0"/>
              <a:t>LSM6DSL : Gyroscope &amp; accéléromètre 3D</a:t>
            </a:r>
          </a:p>
          <a:p>
            <a:pPr marL="285750" indent="-285750">
              <a:buFont typeface="Arial" panose="020B0604020202020204" pitchFamily="34" charset="0"/>
              <a:buChar char="•"/>
            </a:pPr>
            <a:r>
              <a:rPr lang="fr-FR" sz="1200" dirty="0"/>
              <a:t>LPS22HB : Baromètre &amp; température</a:t>
            </a:r>
          </a:p>
          <a:p>
            <a:pPr marL="285750" indent="-285750">
              <a:buFont typeface="Arial" panose="020B0604020202020204" pitchFamily="34" charset="0"/>
              <a:buChar char="•"/>
            </a:pPr>
            <a:r>
              <a:rPr lang="fr-FR" sz="1200" dirty="0"/>
              <a:t>LIS3MDL : Magnétomètre 3 axes</a:t>
            </a:r>
          </a:p>
          <a:p>
            <a:pPr marL="285750" indent="-285750">
              <a:buFont typeface="Arial" panose="020B0604020202020204" pitchFamily="34" charset="0"/>
              <a:buChar char="•"/>
            </a:pPr>
            <a:r>
              <a:rPr lang="fr-FR" sz="1200" dirty="0"/>
              <a:t>MP34DT01 : Microphones</a:t>
            </a:r>
          </a:p>
          <a:p>
            <a:pPr marL="285750" indent="-285750">
              <a:buFont typeface="Arial" panose="020B0604020202020204" pitchFamily="34" charset="0"/>
              <a:buChar char="•"/>
            </a:pPr>
            <a:r>
              <a:rPr lang="fr-FR" sz="1200" dirty="0"/>
              <a:t>SPBTLE-RF : Bluetooth LE</a:t>
            </a:r>
          </a:p>
          <a:p>
            <a:pPr marL="285750" indent="-285750">
              <a:buFont typeface="Arial" panose="020B0604020202020204" pitchFamily="34" charset="0"/>
              <a:buChar char="•"/>
            </a:pPr>
            <a:r>
              <a:rPr lang="fr-FR" sz="1200" dirty="0"/>
              <a:t>MX25R6435F : Flash quad-SPI (</a:t>
            </a:r>
            <a:r>
              <a:rPr lang="fr-FR" sz="1200" dirty="0" err="1"/>
              <a:t>Macronix</a:t>
            </a:r>
            <a:r>
              <a:rPr lang="fr-FR" sz="1200" dirty="0"/>
              <a:t>)</a:t>
            </a:r>
          </a:p>
          <a:p>
            <a:pPr marL="285750" indent="-285750">
              <a:buFont typeface="Arial" panose="020B0604020202020204" pitchFamily="34" charset="0"/>
              <a:buChar char="•"/>
            </a:pPr>
            <a:r>
              <a:rPr lang="fr-FR" sz="1200" dirty="0"/>
              <a:t>SPSGRF : Radiofréquence</a:t>
            </a:r>
          </a:p>
        </p:txBody>
      </p:sp>
      <p:sp>
        <p:nvSpPr>
          <p:cNvPr id="30" name="Rectangle 29">
            <a:extLst>
              <a:ext uri="{FF2B5EF4-FFF2-40B4-BE49-F238E27FC236}">
                <a16:creationId xmlns:a16="http://schemas.microsoft.com/office/drawing/2014/main" id="{D5C10CA9-6475-4EAE-B3CA-9811904D77FB}"/>
              </a:ext>
            </a:extLst>
          </p:cNvPr>
          <p:cNvSpPr/>
          <p:nvPr/>
        </p:nvSpPr>
        <p:spPr>
          <a:xfrm>
            <a:off x="6020601" y="629702"/>
            <a:ext cx="2482325" cy="276999"/>
          </a:xfrm>
          <a:prstGeom prst="rect">
            <a:avLst/>
          </a:prstGeom>
          <a:solidFill>
            <a:schemeClr val="bg1"/>
          </a:solidFill>
        </p:spPr>
        <p:txBody>
          <a:bodyPr wrap="square">
            <a:spAutoFit/>
          </a:bodyPr>
          <a:lstStyle/>
          <a:p>
            <a:endParaRPr lang="fr-FR" sz="1200" dirty="0"/>
          </a:p>
        </p:txBody>
      </p:sp>
      <p:sp>
        <p:nvSpPr>
          <p:cNvPr id="2" name="Titre 1">
            <a:extLst>
              <a:ext uri="{FF2B5EF4-FFF2-40B4-BE49-F238E27FC236}">
                <a16:creationId xmlns:a16="http://schemas.microsoft.com/office/drawing/2014/main" id="{C19D8588-62C6-41E5-B29A-6F3D1937AF1F}"/>
              </a:ext>
            </a:extLst>
          </p:cNvPr>
          <p:cNvSpPr>
            <a:spLocks noGrp="1"/>
          </p:cNvSpPr>
          <p:nvPr>
            <p:ph type="title"/>
          </p:nvPr>
        </p:nvSpPr>
        <p:spPr>
          <a:xfrm>
            <a:off x="477520" y="38155"/>
            <a:ext cx="8783320" cy="661034"/>
          </a:xfrm>
        </p:spPr>
        <p:txBody>
          <a:bodyPr>
            <a:normAutofit/>
          </a:bodyPr>
          <a:lstStyle/>
          <a:p>
            <a:pPr algn="ctr"/>
            <a:r>
              <a:rPr lang="fr-FR" sz="3600" b="1" dirty="0">
                <a:solidFill>
                  <a:schemeClr val="bg1"/>
                </a:solidFill>
              </a:rPr>
              <a:t>Installer des bibliothèques</a:t>
            </a:r>
            <a:endParaRPr lang="fr-FR" sz="3600" dirty="0"/>
          </a:p>
        </p:txBody>
      </p:sp>
      <p:sp>
        <p:nvSpPr>
          <p:cNvPr id="10" name="ZoneTexte 9">
            <a:extLst>
              <a:ext uri="{FF2B5EF4-FFF2-40B4-BE49-F238E27FC236}">
                <a16:creationId xmlns:a16="http://schemas.microsoft.com/office/drawing/2014/main" id="{FCD5B58E-20A7-421A-89C8-47078FF98942}"/>
              </a:ext>
            </a:extLst>
          </p:cNvPr>
          <p:cNvSpPr txBox="1"/>
          <p:nvPr/>
        </p:nvSpPr>
        <p:spPr>
          <a:xfrm>
            <a:off x="109661" y="598925"/>
            <a:ext cx="8840525" cy="338554"/>
          </a:xfrm>
          <a:prstGeom prst="rect">
            <a:avLst/>
          </a:prstGeom>
          <a:noFill/>
        </p:spPr>
        <p:txBody>
          <a:bodyPr wrap="square" rtlCol="0">
            <a:spAutoFit/>
          </a:bodyPr>
          <a:lstStyle/>
          <a:p>
            <a:pPr marL="0" lvl="2" algn="just"/>
            <a:r>
              <a:rPr lang="fr-FR" sz="1600" b="1" dirty="0">
                <a:solidFill>
                  <a:schemeClr val="bg1"/>
                </a:solidFill>
              </a:rPr>
              <a:t>1 - Dans </a:t>
            </a:r>
            <a:r>
              <a:rPr lang="fr-FR" sz="1600" b="1" i="1" dirty="0">
                <a:solidFill>
                  <a:schemeClr val="bg1"/>
                </a:solidFill>
              </a:rPr>
              <a:t>Croquis &gt; Inclure une bibliothèque &gt; Gérer les bibliothèques</a:t>
            </a:r>
            <a:r>
              <a:rPr lang="fr-FR" sz="1600" dirty="0"/>
              <a:t>, rechercher  « STM32duino ». </a:t>
            </a:r>
          </a:p>
        </p:txBody>
      </p:sp>
      <p:sp>
        <p:nvSpPr>
          <p:cNvPr id="16" name="Rectangle 15">
            <a:extLst>
              <a:ext uri="{FF2B5EF4-FFF2-40B4-BE49-F238E27FC236}">
                <a16:creationId xmlns:a16="http://schemas.microsoft.com/office/drawing/2014/main" id="{CBC94E0A-B82B-4DB4-8C87-538D07EA288C}"/>
              </a:ext>
            </a:extLst>
          </p:cNvPr>
          <p:cNvSpPr/>
          <p:nvPr/>
        </p:nvSpPr>
        <p:spPr>
          <a:xfrm>
            <a:off x="5771946" y="1212228"/>
            <a:ext cx="3262394" cy="672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Les Bibliothèques pour les capteurs intégrés à la carte</a:t>
            </a:r>
          </a:p>
        </p:txBody>
      </p:sp>
      <p:pic>
        <p:nvPicPr>
          <p:cNvPr id="19" name="Image 18">
            <a:extLst>
              <a:ext uri="{FF2B5EF4-FFF2-40B4-BE49-F238E27FC236}">
                <a16:creationId xmlns:a16="http://schemas.microsoft.com/office/drawing/2014/main" id="{E3B54356-B30D-4469-94CB-AFFF67C5E4A2}"/>
              </a:ext>
            </a:extLst>
          </p:cNvPr>
          <p:cNvPicPr>
            <a:picLocks noChangeAspect="1"/>
          </p:cNvPicPr>
          <p:nvPr/>
        </p:nvPicPr>
        <p:blipFill>
          <a:blip r:embed="rId2"/>
          <a:stretch>
            <a:fillRect/>
          </a:stretch>
        </p:blipFill>
        <p:spPr>
          <a:xfrm>
            <a:off x="109661" y="1100915"/>
            <a:ext cx="5545871" cy="3125427"/>
          </a:xfrm>
          <a:prstGeom prst="rect">
            <a:avLst/>
          </a:prstGeom>
        </p:spPr>
      </p:pic>
      <p:sp>
        <p:nvSpPr>
          <p:cNvPr id="20" name="Rectangle : coins arrondis 19">
            <a:extLst>
              <a:ext uri="{FF2B5EF4-FFF2-40B4-BE49-F238E27FC236}">
                <a16:creationId xmlns:a16="http://schemas.microsoft.com/office/drawing/2014/main" id="{F24C2605-CE4D-42CC-BBA4-ADDE816135C8}"/>
              </a:ext>
            </a:extLst>
          </p:cNvPr>
          <p:cNvSpPr/>
          <p:nvPr/>
        </p:nvSpPr>
        <p:spPr>
          <a:xfrm>
            <a:off x="2554283" y="1349967"/>
            <a:ext cx="498817" cy="1347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8670C47B-E3D2-4A1A-98D4-0FB839FEC064}"/>
              </a:ext>
            </a:extLst>
          </p:cNvPr>
          <p:cNvCxnSpPr>
            <a:cxnSpLocks/>
            <a:endCxn id="20" idx="3"/>
          </p:cNvCxnSpPr>
          <p:nvPr/>
        </p:nvCxnSpPr>
        <p:spPr>
          <a:xfrm flipH="1">
            <a:off x="3053100" y="906701"/>
            <a:ext cx="4208538" cy="51064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29395CD-78EF-4082-B082-A20AF5F44A91}"/>
              </a:ext>
            </a:extLst>
          </p:cNvPr>
          <p:cNvSpPr txBox="1"/>
          <p:nvPr/>
        </p:nvSpPr>
        <p:spPr>
          <a:xfrm>
            <a:off x="117941" y="4293294"/>
            <a:ext cx="8840525" cy="584775"/>
          </a:xfrm>
          <a:prstGeom prst="rect">
            <a:avLst/>
          </a:prstGeom>
          <a:noFill/>
        </p:spPr>
        <p:txBody>
          <a:bodyPr wrap="square" rtlCol="0">
            <a:spAutoFit/>
          </a:bodyPr>
          <a:lstStyle/>
          <a:p>
            <a:pPr marL="0" lvl="2" algn="just"/>
            <a:r>
              <a:rPr lang="fr-FR" sz="1600" b="1" dirty="0">
                <a:solidFill>
                  <a:schemeClr val="bg1"/>
                </a:solidFill>
              </a:rPr>
              <a:t>2 – Ensuite cliquer sur la bibliothèque qui vous intéresse, sélectionner la version, puis cliquer sur le bouton « installer » qui apparait (détails plus loin).</a:t>
            </a:r>
          </a:p>
        </p:txBody>
      </p:sp>
      <p:grpSp>
        <p:nvGrpSpPr>
          <p:cNvPr id="27" name="Groupe 26">
            <a:extLst>
              <a:ext uri="{FF2B5EF4-FFF2-40B4-BE49-F238E27FC236}">
                <a16:creationId xmlns:a16="http://schemas.microsoft.com/office/drawing/2014/main" id="{DC662B96-72BC-4C79-8521-50B171C79EBA}"/>
              </a:ext>
            </a:extLst>
          </p:cNvPr>
          <p:cNvGrpSpPr/>
          <p:nvPr/>
        </p:nvGrpSpPr>
        <p:grpSpPr>
          <a:xfrm>
            <a:off x="327564" y="5234232"/>
            <a:ext cx="7705174" cy="421731"/>
            <a:chOff x="266009" y="5221616"/>
            <a:chExt cx="7705174" cy="421731"/>
          </a:xfrm>
        </p:grpSpPr>
        <p:pic>
          <p:nvPicPr>
            <p:cNvPr id="23" name="Image 22">
              <a:extLst>
                <a:ext uri="{FF2B5EF4-FFF2-40B4-BE49-F238E27FC236}">
                  <a16:creationId xmlns:a16="http://schemas.microsoft.com/office/drawing/2014/main" id="{47338AE4-1BCF-4586-B1BA-B5D3FB2BD7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09" y="5221616"/>
              <a:ext cx="423021" cy="421731"/>
            </a:xfrm>
            <a:prstGeom prst="rect">
              <a:avLst/>
            </a:prstGeom>
          </p:spPr>
        </p:pic>
        <p:sp>
          <p:nvSpPr>
            <p:cNvPr id="25" name="Rectangle 24">
              <a:extLst>
                <a:ext uri="{FF2B5EF4-FFF2-40B4-BE49-F238E27FC236}">
                  <a16:creationId xmlns:a16="http://schemas.microsoft.com/office/drawing/2014/main" id="{B77D2115-3607-422D-9406-4F9264EF654C}"/>
                </a:ext>
              </a:extLst>
            </p:cNvPr>
            <p:cNvSpPr/>
            <p:nvPr/>
          </p:nvSpPr>
          <p:spPr>
            <a:xfrm>
              <a:off x="790160" y="5263205"/>
              <a:ext cx="7181023" cy="338554"/>
            </a:xfrm>
            <a:prstGeom prst="rect">
              <a:avLst/>
            </a:prstGeom>
          </p:spPr>
          <p:txBody>
            <a:bodyPr wrap="square">
              <a:spAutoFit/>
            </a:bodyPr>
            <a:lstStyle/>
            <a:p>
              <a:pPr marL="0" lvl="2" algn="just"/>
              <a:r>
                <a:rPr lang="fr-FR" sz="1600" b="1" dirty="0">
                  <a:solidFill>
                    <a:schemeClr val="bg1"/>
                  </a:solidFill>
                </a:rPr>
                <a:t>De préférence, choisir les bibliothèques « By AST, Wi6Labs » (officielles ST)</a:t>
              </a:r>
              <a:r>
                <a:rPr lang="fr-FR" sz="1600" dirty="0"/>
                <a:t> </a:t>
              </a:r>
            </a:p>
          </p:txBody>
        </p:sp>
      </p:grpSp>
      <p:grpSp>
        <p:nvGrpSpPr>
          <p:cNvPr id="29" name="Groupe 28">
            <a:extLst>
              <a:ext uri="{FF2B5EF4-FFF2-40B4-BE49-F238E27FC236}">
                <a16:creationId xmlns:a16="http://schemas.microsoft.com/office/drawing/2014/main" id="{6FC992F0-0426-48D2-974B-8B367CED2167}"/>
              </a:ext>
            </a:extLst>
          </p:cNvPr>
          <p:cNvGrpSpPr/>
          <p:nvPr/>
        </p:nvGrpSpPr>
        <p:grpSpPr>
          <a:xfrm>
            <a:off x="350474" y="5788062"/>
            <a:ext cx="8382773" cy="584775"/>
            <a:chOff x="254330" y="5809282"/>
            <a:chExt cx="8382773" cy="584775"/>
          </a:xfrm>
        </p:grpSpPr>
        <p:sp>
          <p:nvSpPr>
            <p:cNvPr id="24" name="ZoneTexte 23">
              <a:extLst>
                <a:ext uri="{FF2B5EF4-FFF2-40B4-BE49-F238E27FC236}">
                  <a16:creationId xmlns:a16="http://schemas.microsoft.com/office/drawing/2014/main" id="{8681A810-288C-467A-B7BB-260C881E7861}"/>
                </a:ext>
              </a:extLst>
            </p:cNvPr>
            <p:cNvSpPr txBox="1"/>
            <p:nvPr/>
          </p:nvSpPr>
          <p:spPr>
            <a:xfrm>
              <a:off x="790160" y="5809282"/>
              <a:ext cx="7846943" cy="584775"/>
            </a:xfrm>
            <a:prstGeom prst="rect">
              <a:avLst/>
            </a:prstGeom>
            <a:noFill/>
          </p:spPr>
          <p:txBody>
            <a:bodyPr wrap="square" rtlCol="0">
              <a:spAutoFit/>
            </a:bodyPr>
            <a:lstStyle/>
            <a:p>
              <a:pPr marL="0" lvl="2" algn="just"/>
              <a:r>
                <a:rPr lang="fr-FR" sz="1600" b="1" dirty="0">
                  <a:solidFill>
                    <a:schemeClr val="bg1"/>
                  </a:solidFill>
                </a:rPr>
                <a:t>Attention aux </a:t>
              </a:r>
              <a:r>
                <a:rPr lang="fr-FR" sz="1600" b="1" dirty="0"/>
                <a:t>dépendances</a:t>
              </a:r>
              <a:r>
                <a:rPr lang="fr-FR" sz="1600" b="1" dirty="0">
                  <a:solidFill>
                    <a:schemeClr val="bg1"/>
                  </a:solidFill>
                </a:rPr>
                <a:t> : certaines bibliothèques nécessitent d’autres bibliothèques pour fonctionner, il faut absolument consulter le lien « more info »</a:t>
              </a:r>
              <a:endParaRPr lang="fr-FR" sz="1600" dirty="0"/>
            </a:p>
          </p:txBody>
        </p:sp>
        <p:pic>
          <p:nvPicPr>
            <p:cNvPr id="26" name="Image 25">
              <a:extLst>
                <a:ext uri="{FF2B5EF4-FFF2-40B4-BE49-F238E27FC236}">
                  <a16:creationId xmlns:a16="http://schemas.microsoft.com/office/drawing/2014/main" id="{5E3E3FFD-910B-4171-9286-2B3316137A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330" y="5901250"/>
              <a:ext cx="423021" cy="421731"/>
            </a:xfrm>
            <a:prstGeom prst="rect">
              <a:avLst/>
            </a:prstGeom>
          </p:spPr>
        </p:pic>
      </p:grpSp>
      <p:sp>
        <p:nvSpPr>
          <p:cNvPr id="3" name="Espace réservé du numéro de diapositive 2">
            <a:extLst>
              <a:ext uri="{FF2B5EF4-FFF2-40B4-BE49-F238E27FC236}">
                <a16:creationId xmlns:a16="http://schemas.microsoft.com/office/drawing/2014/main" id="{62A0A2DD-D4D4-403E-BA11-40D1FB9CC890}"/>
              </a:ext>
            </a:extLst>
          </p:cNvPr>
          <p:cNvSpPr>
            <a:spLocks noGrp="1"/>
          </p:cNvSpPr>
          <p:nvPr>
            <p:ph type="sldNum" sz="quarter" idx="12"/>
          </p:nvPr>
        </p:nvSpPr>
        <p:spPr>
          <a:xfrm>
            <a:off x="7034846" y="64422"/>
            <a:ext cx="2057400" cy="365125"/>
          </a:xfrm>
        </p:spPr>
        <p:txBody>
          <a:bodyPr/>
          <a:lstStyle/>
          <a:p>
            <a:fld id="{7890B89A-A0DE-4052-B430-B0474622C676}" type="slidenum">
              <a:rPr lang="fr-FR" smtClean="0"/>
              <a:t>27</a:t>
            </a:fld>
            <a:endParaRPr lang="fr-FR" dirty="0"/>
          </a:p>
        </p:txBody>
      </p:sp>
    </p:spTree>
    <p:extLst>
      <p:ext uri="{BB962C8B-B14F-4D97-AF65-F5344CB8AC3E}">
        <p14:creationId xmlns:p14="http://schemas.microsoft.com/office/powerpoint/2010/main" val="155312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D8588-62C6-41E5-B29A-6F3D1937AF1F}"/>
              </a:ext>
            </a:extLst>
          </p:cNvPr>
          <p:cNvSpPr>
            <a:spLocks noGrp="1"/>
          </p:cNvSpPr>
          <p:nvPr>
            <p:ph type="title"/>
          </p:nvPr>
        </p:nvSpPr>
        <p:spPr>
          <a:xfrm>
            <a:off x="144817" y="105625"/>
            <a:ext cx="8783320" cy="661034"/>
          </a:xfrm>
        </p:spPr>
        <p:txBody>
          <a:bodyPr>
            <a:noAutofit/>
          </a:bodyPr>
          <a:lstStyle/>
          <a:p>
            <a:pPr algn="ctr"/>
            <a:r>
              <a:rPr lang="fr-FR" sz="3600" b="1" dirty="0">
                <a:solidFill>
                  <a:schemeClr val="bg1"/>
                </a:solidFill>
              </a:rPr>
              <a:t>Exemple : installation de STM32duino VL53L0X</a:t>
            </a:r>
            <a:endParaRPr lang="fr-FR" sz="3600" dirty="0"/>
          </a:p>
        </p:txBody>
      </p:sp>
      <p:pic>
        <p:nvPicPr>
          <p:cNvPr id="3" name="Image 2">
            <a:extLst>
              <a:ext uri="{FF2B5EF4-FFF2-40B4-BE49-F238E27FC236}">
                <a16:creationId xmlns:a16="http://schemas.microsoft.com/office/drawing/2014/main" id="{981BCFE8-ED5B-4003-8591-30078FD3C9B0}"/>
              </a:ext>
            </a:extLst>
          </p:cNvPr>
          <p:cNvPicPr>
            <a:picLocks noChangeAspect="1"/>
          </p:cNvPicPr>
          <p:nvPr/>
        </p:nvPicPr>
        <p:blipFill>
          <a:blip r:embed="rId2"/>
          <a:stretch>
            <a:fillRect/>
          </a:stretch>
        </p:blipFill>
        <p:spPr>
          <a:xfrm>
            <a:off x="151997" y="1478347"/>
            <a:ext cx="4869843" cy="2744445"/>
          </a:xfrm>
          <a:prstGeom prst="rect">
            <a:avLst/>
          </a:prstGeom>
        </p:spPr>
      </p:pic>
      <p:grpSp>
        <p:nvGrpSpPr>
          <p:cNvPr id="39" name="Groupe 38">
            <a:extLst>
              <a:ext uri="{FF2B5EF4-FFF2-40B4-BE49-F238E27FC236}">
                <a16:creationId xmlns:a16="http://schemas.microsoft.com/office/drawing/2014/main" id="{7968C835-A305-42A6-AB53-6FA65B17D8D1}"/>
              </a:ext>
            </a:extLst>
          </p:cNvPr>
          <p:cNvGrpSpPr/>
          <p:nvPr/>
        </p:nvGrpSpPr>
        <p:grpSpPr>
          <a:xfrm>
            <a:off x="1073353" y="1458447"/>
            <a:ext cx="6819913" cy="942356"/>
            <a:chOff x="1073353" y="1458447"/>
            <a:chExt cx="6819913" cy="942356"/>
          </a:xfrm>
        </p:grpSpPr>
        <p:grpSp>
          <p:nvGrpSpPr>
            <p:cNvPr id="6" name="Groupe 5">
              <a:extLst>
                <a:ext uri="{FF2B5EF4-FFF2-40B4-BE49-F238E27FC236}">
                  <a16:creationId xmlns:a16="http://schemas.microsoft.com/office/drawing/2014/main" id="{9DF47E7F-D1F4-43A6-B860-216363A549AB}"/>
                </a:ext>
              </a:extLst>
            </p:cNvPr>
            <p:cNvGrpSpPr/>
            <p:nvPr/>
          </p:nvGrpSpPr>
          <p:grpSpPr>
            <a:xfrm>
              <a:off x="1073353" y="1600200"/>
              <a:ext cx="4497530" cy="800603"/>
              <a:chOff x="1073353" y="1600200"/>
              <a:chExt cx="4497530" cy="800603"/>
            </a:xfrm>
          </p:grpSpPr>
          <p:sp>
            <p:nvSpPr>
              <p:cNvPr id="11" name="Rectangle : coins arrondis 10">
                <a:extLst>
                  <a:ext uri="{FF2B5EF4-FFF2-40B4-BE49-F238E27FC236}">
                    <a16:creationId xmlns:a16="http://schemas.microsoft.com/office/drawing/2014/main" id="{5248341E-512F-4731-9D59-10822495E93D}"/>
                  </a:ext>
                </a:extLst>
              </p:cNvPr>
              <p:cNvSpPr/>
              <p:nvPr/>
            </p:nvSpPr>
            <p:spPr>
              <a:xfrm>
                <a:off x="1073353" y="2267214"/>
                <a:ext cx="541756" cy="1335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E7944757-5E03-47FF-A848-6976F552252C}"/>
                  </a:ext>
                </a:extLst>
              </p:cNvPr>
              <p:cNvCxnSpPr>
                <a:cxnSpLocks/>
              </p:cNvCxnSpPr>
              <p:nvPr/>
            </p:nvCxnSpPr>
            <p:spPr>
              <a:xfrm flipH="1">
                <a:off x="1250734" y="1600200"/>
                <a:ext cx="4320149" cy="66701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2500AF04-C523-4323-A378-BA8BACA26CE4}"/>
                </a:ext>
              </a:extLst>
            </p:cNvPr>
            <p:cNvSpPr/>
            <p:nvPr/>
          </p:nvSpPr>
          <p:spPr>
            <a:xfrm>
              <a:off x="5527266" y="1458447"/>
              <a:ext cx="2366000" cy="276999"/>
            </a:xfrm>
            <a:prstGeom prst="rect">
              <a:avLst/>
            </a:prstGeom>
            <a:solidFill>
              <a:schemeClr val="bg1"/>
            </a:solidFill>
          </p:spPr>
          <p:txBody>
            <a:bodyPr wrap="square">
              <a:spAutoFit/>
            </a:bodyPr>
            <a:lstStyle/>
            <a:p>
              <a:r>
                <a:rPr lang="fr-FR" sz="1200" dirty="0"/>
                <a:t>2 – Choisir la « release » officielle</a:t>
              </a:r>
            </a:p>
          </p:txBody>
        </p:sp>
      </p:grpSp>
      <p:grpSp>
        <p:nvGrpSpPr>
          <p:cNvPr id="40" name="Groupe 39">
            <a:extLst>
              <a:ext uri="{FF2B5EF4-FFF2-40B4-BE49-F238E27FC236}">
                <a16:creationId xmlns:a16="http://schemas.microsoft.com/office/drawing/2014/main" id="{B978B217-B9E5-46C1-9629-31AD88F7816B}"/>
              </a:ext>
            </a:extLst>
          </p:cNvPr>
          <p:cNvGrpSpPr/>
          <p:nvPr/>
        </p:nvGrpSpPr>
        <p:grpSpPr>
          <a:xfrm>
            <a:off x="3846223" y="1961424"/>
            <a:ext cx="4328712" cy="819139"/>
            <a:chOff x="3846223" y="1961424"/>
            <a:chExt cx="4328712" cy="819139"/>
          </a:xfrm>
        </p:grpSpPr>
        <p:grpSp>
          <p:nvGrpSpPr>
            <p:cNvPr id="14" name="Groupe 13">
              <a:extLst>
                <a:ext uri="{FF2B5EF4-FFF2-40B4-BE49-F238E27FC236}">
                  <a16:creationId xmlns:a16="http://schemas.microsoft.com/office/drawing/2014/main" id="{0B02A054-35A9-4AFB-9880-61FFDAC19E37}"/>
                </a:ext>
              </a:extLst>
            </p:cNvPr>
            <p:cNvGrpSpPr/>
            <p:nvPr/>
          </p:nvGrpSpPr>
          <p:grpSpPr>
            <a:xfrm>
              <a:off x="3846223" y="2141805"/>
              <a:ext cx="1724660" cy="638758"/>
              <a:chOff x="1073353" y="1762045"/>
              <a:chExt cx="1724660" cy="638758"/>
            </a:xfrm>
          </p:grpSpPr>
          <p:sp>
            <p:nvSpPr>
              <p:cNvPr id="15" name="Rectangle : coins arrondis 14">
                <a:extLst>
                  <a:ext uri="{FF2B5EF4-FFF2-40B4-BE49-F238E27FC236}">
                    <a16:creationId xmlns:a16="http://schemas.microsoft.com/office/drawing/2014/main" id="{39FA3189-B448-4582-AE86-B49F18B3153F}"/>
                  </a:ext>
                </a:extLst>
              </p:cNvPr>
              <p:cNvSpPr/>
              <p:nvPr/>
            </p:nvSpPr>
            <p:spPr>
              <a:xfrm>
                <a:off x="1073353" y="2267214"/>
                <a:ext cx="541756" cy="1335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D30A1052-25A6-42B4-8A3C-16E545DBDB07}"/>
                  </a:ext>
                </a:extLst>
              </p:cNvPr>
              <p:cNvCxnSpPr>
                <a:cxnSpLocks/>
              </p:cNvCxnSpPr>
              <p:nvPr/>
            </p:nvCxnSpPr>
            <p:spPr>
              <a:xfrm flipH="1">
                <a:off x="1250735" y="1762045"/>
                <a:ext cx="1547278" cy="50516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60B9EEB4-4546-4158-8296-B2C00F432130}"/>
                </a:ext>
              </a:extLst>
            </p:cNvPr>
            <p:cNvSpPr/>
            <p:nvPr/>
          </p:nvSpPr>
          <p:spPr>
            <a:xfrm>
              <a:off x="5527266" y="1961424"/>
              <a:ext cx="2647669" cy="276999"/>
            </a:xfrm>
            <a:prstGeom prst="rect">
              <a:avLst/>
            </a:prstGeom>
            <a:solidFill>
              <a:schemeClr val="bg1"/>
            </a:solidFill>
          </p:spPr>
          <p:txBody>
            <a:bodyPr wrap="square">
              <a:spAutoFit/>
            </a:bodyPr>
            <a:lstStyle/>
            <a:p>
              <a:r>
                <a:rPr lang="fr-FR" sz="1200" dirty="0"/>
                <a:t>3 – Sélectionner la version qui convient</a:t>
              </a:r>
            </a:p>
          </p:txBody>
        </p:sp>
      </p:grpSp>
      <p:grpSp>
        <p:nvGrpSpPr>
          <p:cNvPr id="42" name="Groupe 41">
            <a:extLst>
              <a:ext uri="{FF2B5EF4-FFF2-40B4-BE49-F238E27FC236}">
                <a16:creationId xmlns:a16="http://schemas.microsoft.com/office/drawing/2014/main" id="{2785D738-EE24-47DD-A32A-6F8B68469D58}"/>
              </a:ext>
            </a:extLst>
          </p:cNvPr>
          <p:cNvGrpSpPr/>
          <p:nvPr/>
        </p:nvGrpSpPr>
        <p:grpSpPr>
          <a:xfrm>
            <a:off x="4406054" y="2654032"/>
            <a:ext cx="2286000" cy="563004"/>
            <a:chOff x="4406054" y="2654032"/>
            <a:chExt cx="2286000" cy="563004"/>
          </a:xfrm>
        </p:grpSpPr>
        <p:grpSp>
          <p:nvGrpSpPr>
            <p:cNvPr id="21" name="Groupe 20">
              <a:extLst>
                <a:ext uri="{FF2B5EF4-FFF2-40B4-BE49-F238E27FC236}">
                  <a16:creationId xmlns:a16="http://schemas.microsoft.com/office/drawing/2014/main" id="{2E3AA145-0945-4E79-82DB-D5DD7539675D}"/>
                </a:ext>
              </a:extLst>
            </p:cNvPr>
            <p:cNvGrpSpPr/>
            <p:nvPr/>
          </p:nvGrpSpPr>
          <p:grpSpPr>
            <a:xfrm flipV="1">
              <a:off x="4406054" y="2654032"/>
              <a:ext cx="1052038" cy="403028"/>
              <a:chOff x="1073353" y="1973596"/>
              <a:chExt cx="1052038" cy="427209"/>
            </a:xfrm>
          </p:grpSpPr>
          <p:sp>
            <p:nvSpPr>
              <p:cNvPr id="22" name="Rectangle : coins arrondis 21">
                <a:extLst>
                  <a:ext uri="{FF2B5EF4-FFF2-40B4-BE49-F238E27FC236}">
                    <a16:creationId xmlns:a16="http://schemas.microsoft.com/office/drawing/2014/main" id="{EC22DC61-911A-4B62-8235-F6D0361E9BD1}"/>
                  </a:ext>
                </a:extLst>
              </p:cNvPr>
              <p:cNvSpPr/>
              <p:nvPr/>
            </p:nvSpPr>
            <p:spPr>
              <a:xfrm>
                <a:off x="1073353" y="2267216"/>
                <a:ext cx="399516" cy="1335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4B54180F-6FE4-49F2-9E56-512DD9A49A88}"/>
                  </a:ext>
                </a:extLst>
              </p:cNvPr>
              <p:cNvCxnSpPr>
                <a:cxnSpLocks/>
              </p:cNvCxnSpPr>
              <p:nvPr/>
            </p:nvCxnSpPr>
            <p:spPr>
              <a:xfrm flipH="1">
                <a:off x="1250735" y="1973596"/>
                <a:ext cx="874656" cy="29361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C26EEF2C-EE7D-4880-A413-15DD77C309C8}"/>
                </a:ext>
              </a:extLst>
            </p:cNvPr>
            <p:cNvSpPr/>
            <p:nvPr/>
          </p:nvSpPr>
          <p:spPr>
            <a:xfrm>
              <a:off x="5458092" y="2940037"/>
              <a:ext cx="1233962" cy="276999"/>
            </a:xfrm>
            <a:prstGeom prst="rect">
              <a:avLst/>
            </a:prstGeom>
            <a:solidFill>
              <a:schemeClr val="bg1"/>
            </a:solidFill>
          </p:spPr>
          <p:txBody>
            <a:bodyPr wrap="square">
              <a:spAutoFit/>
            </a:bodyPr>
            <a:lstStyle/>
            <a:p>
              <a:r>
                <a:rPr lang="fr-FR" sz="1200" dirty="0"/>
                <a:t>4 – L’installer !</a:t>
              </a:r>
            </a:p>
          </p:txBody>
        </p:sp>
      </p:grpSp>
      <p:grpSp>
        <p:nvGrpSpPr>
          <p:cNvPr id="38" name="Groupe 37">
            <a:extLst>
              <a:ext uri="{FF2B5EF4-FFF2-40B4-BE49-F238E27FC236}">
                <a16:creationId xmlns:a16="http://schemas.microsoft.com/office/drawing/2014/main" id="{E9181572-153C-4045-94BC-45DEE787B5E2}"/>
              </a:ext>
            </a:extLst>
          </p:cNvPr>
          <p:cNvGrpSpPr/>
          <p:nvPr/>
        </p:nvGrpSpPr>
        <p:grpSpPr>
          <a:xfrm>
            <a:off x="2299032" y="995893"/>
            <a:ext cx="6745576" cy="819139"/>
            <a:chOff x="2299032" y="995893"/>
            <a:chExt cx="6745576" cy="819139"/>
          </a:xfrm>
        </p:grpSpPr>
        <p:grpSp>
          <p:nvGrpSpPr>
            <p:cNvPr id="34" name="Groupe 33">
              <a:extLst>
                <a:ext uri="{FF2B5EF4-FFF2-40B4-BE49-F238E27FC236}">
                  <a16:creationId xmlns:a16="http://schemas.microsoft.com/office/drawing/2014/main" id="{F03BCCD4-8E04-401F-9182-70483FA93DA4}"/>
                </a:ext>
              </a:extLst>
            </p:cNvPr>
            <p:cNvGrpSpPr/>
            <p:nvPr/>
          </p:nvGrpSpPr>
          <p:grpSpPr>
            <a:xfrm>
              <a:off x="2299032" y="1176274"/>
              <a:ext cx="1724660" cy="638758"/>
              <a:chOff x="1073353" y="1762045"/>
              <a:chExt cx="1724660" cy="638758"/>
            </a:xfrm>
          </p:grpSpPr>
          <p:sp>
            <p:nvSpPr>
              <p:cNvPr id="35" name="Rectangle : coins arrondis 34">
                <a:extLst>
                  <a:ext uri="{FF2B5EF4-FFF2-40B4-BE49-F238E27FC236}">
                    <a16:creationId xmlns:a16="http://schemas.microsoft.com/office/drawing/2014/main" id="{356CA6F1-2CFC-4290-B000-D875A53D6ECF}"/>
                  </a:ext>
                </a:extLst>
              </p:cNvPr>
              <p:cNvSpPr/>
              <p:nvPr/>
            </p:nvSpPr>
            <p:spPr>
              <a:xfrm>
                <a:off x="1073353" y="2267214"/>
                <a:ext cx="541756" cy="1335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a:extLst>
                  <a:ext uri="{FF2B5EF4-FFF2-40B4-BE49-F238E27FC236}">
                    <a16:creationId xmlns:a16="http://schemas.microsoft.com/office/drawing/2014/main" id="{B56AEBC7-FB87-4FED-BB78-8BBFAFB7B2DF}"/>
                  </a:ext>
                </a:extLst>
              </p:cNvPr>
              <p:cNvCxnSpPr>
                <a:cxnSpLocks/>
              </p:cNvCxnSpPr>
              <p:nvPr/>
            </p:nvCxnSpPr>
            <p:spPr>
              <a:xfrm flipH="1">
                <a:off x="1250735" y="1762045"/>
                <a:ext cx="1547278" cy="50516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5FA22B7A-B01A-4624-AF26-5EDE3A04C5EF}"/>
                </a:ext>
              </a:extLst>
            </p:cNvPr>
            <p:cNvSpPr/>
            <p:nvPr/>
          </p:nvSpPr>
          <p:spPr>
            <a:xfrm>
              <a:off x="3910499" y="995893"/>
              <a:ext cx="5134109" cy="276999"/>
            </a:xfrm>
            <a:prstGeom prst="rect">
              <a:avLst/>
            </a:prstGeom>
            <a:solidFill>
              <a:schemeClr val="bg1"/>
            </a:solidFill>
          </p:spPr>
          <p:txBody>
            <a:bodyPr wrap="square">
              <a:spAutoFit/>
            </a:bodyPr>
            <a:lstStyle/>
            <a:p>
              <a:r>
                <a:rPr lang="fr-FR" sz="1200" dirty="0"/>
                <a:t>1 – Taper « VL53L0X » pour afficher toutes les bibliothèques disponibles</a:t>
              </a:r>
            </a:p>
          </p:txBody>
        </p:sp>
      </p:grpSp>
      <p:grpSp>
        <p:nvGrpSpPr>
          <p:cNvPr id="45" name="Groupe 44">
            <a:extLst>
              <a:ext uri="{FF2B5EF4-FFF2-40B4-BE49-F238E27FC236}">
                <a16:creationId xmlns:a16="http://schemas.microsoft.com/office/drawing/2014/main" id="{3080D2E2-2795-43F7-BD81-A9338121EE50}"/>
              </a:ext>
            </a:extLst>
          </p:cNvPr>
          <p:cNvGrpSpPr/>
          <p:nvPr/>
        </p:nvGrpSpPr>
        <p:grpSpPr>
          <a:xfrm>
            <a:off x="144817" y="2531916"/>
            <a:ext cx="4054466" cy="3453728"/>
            <a:chOff x="144817" y="2531916"/>
            <a:chExt cx="4054466" cy="3453728"/>
          </a:xfrm>
        </p:grpSpPr>
        <p:grpSp>
          <p:nvGrpSpPr>
            <p:cNvPr id="24" name="Groupe 23">
              <a:extLst>
                <a:ext uri="{FF2B5EF4-FFF2-40B4-BE49-F238E27FC236}">
                  <a16:creationId xmlns:a16="http://schemas.microsoft.com/office/drawing/2014/main" id="{CCED60CF-F271-473F-BBF3-AB87FC443B31}"/>
                </a:ext>
              </a:extLst>
            </p:cNvPr>
            <p:cNvGrpSpPr/>
            <p:nvPr/>
          </p:nvGrpSpPr>
          <p:grpSpPr>
            <a:xfrm flipV="1">
              <a:off x="190384" y="2531916"/>
              <a:ext cx="982433" cy="1921013"/>
              <a:chOff x="1073351" y="453304"/>
              <a:chExt cx="1479283" cy="1947501"/>
            </a:xfrm>
          </p:grpSpPr>
          <p:sp>
            <p:nvSpPr>
              <p:cNvPr id="25" name="Rectangle : coins arrondis 24">
                <a:extLst>
                  <a:ext uri="{FF2B5EF4-FFF2-40B4-BE49-F238E27FC236}">
                    <a16:creationId xmlns:a16="http://schemas.microsoft.com/office/drawing/2014/main" id="{FE3BA544-AB6C-40AE-8764-8C471329F28C}"/>
                  </a:ext>
                </a:extLst>
              </p:cNvPr>
              <p:cNvSpPr/>
              <p:nvPr/>
            </p:nvSpPr>
            <p:spPr>
              <a:xfrm>
                <a:off x="1073351" y="2284161"/>
                <a:ext cx="558891" cy="1166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25">
                <a:extLst>
                  <a:ext uri="{FF2B5EF4-FFF2-40B4-BE49-F238E27FC236}">
                    <a16:creationId xmlns:a16="http://schemas.microsoft.com/office/drawing/2014/main" id="{AFC1B615-FB94-4389-BF15-767A2226C668}"/>
                  </a:ext>
                </a:extLst>
              </p:cNvPr>
              <p:cNvCxnSpPr>
                <a:cxnSpLocks/>
              </p:cNvCxnSpPr>
              <p:nvPr/>
            </p:nvCxnSpPr>
            <p:spPr>
              <a:xfrm flipH="1">
                <a:off x="1250735" y="453304"/>
                <a:ext cx="1301899" cy="181390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2B2DC1C9-79F4-4696-A2A5-3DF48C5C4385}"/>
                </a:ext>
              </a:extLst>
            </p:cNvPr>
            <p:cNvSpPr/>
            <p:nvPr/>
          </p:nvSpPr>
          <p:spPr>
            <a:xfrm>
              <a:off x="151737" y="4452930"/>
              <a:ext cx="4047546" cy="646331"/>
            </a:xfrm>
            <a:prstGeom prst="rect">
              <a:avLst/>
            </a:prstGeom>
            <a:solidFill>
              <a:schemeClr val="bg1"/>
            </a:solidFill>
          </p:spPr>
          <p:txBody>
            <a:bodyPr wrap="square">
              <a:spAutoFit/>
            </a:bodyPr>
            <a:lstStyle/>
            <a:p>
              <a:r>
                <a:rPr lang="fr-FR" sz="1200" dirty="0"/>
                <a:t>5 – Vérifier les dépendances en cliquant ici.</a:t>
              </a:r>
            </a:p>
            <a:p>
              <a:r>
                <a:rPr lang="fr-FR" sz="1200" dirty="0"/>
                <a:t> La page </a:t>
              </a:r>
              <a:r>
                <a:rPr lang="fr-FR" sz="1200" dirty="0">
                  <a:hlinkClick r:id="rId3"/>
                </a:rPr>
                <a:t>https://github.com/stm32duino/VL53L0X</a:t>
              </a:r>
              <a:r>
                <a:rPr lang="fr-FR" sz="1200" dirty="0"/>
                <a:t> s’affiche alors et signale ceci à la section « </a:t>
              </a:r>
              <a:r>
                <a:rPr lang="fr-FR" sz="1200" dirty="0" err="1"/>
                <a:t>Dependencies</a:t>
              </a:r>
              <a:r>
                <a:rPr lang="fr-FR" sz="1200" dirty="0"/>
                <a:t> » :</a:t>
              </a:r>
            </a:p>
          </p:txBody>
        </p:sp>
        <p:pic>
          <p:nvPicPr>
            <p:cNvPr id="44" name="Image 43">
              <a:extLst>
                <a:ext uri="{FF2B5EF4-FFF2-40B4-BE49-F238E27FC236}">
                  <a16:creationId xmlns:a16="http://schemas.microsoft.com/office/drawing/2014/main" id="{CFB68D41-B6FA-44ED-A895-5034400B1DD6}"/>
                </a:ext>
              </a:extLst>
            </p:cNvPr>
            <p:cNvPicPr>
              <a:picLocks noChangeAspect="1"/>
            </p:cNvPicPr>
            <p:nvPr/>
          </p:nvPicPr>
          <p:blipFill>
            <a:blip r:embed="rId4"/>
            <a:stretch>
              <a:fillRect/>
            </a:stretch>
          </p:blipFill>
          <p:spPr>
            <a:xfrm>
              <a:off x="144817" y="5162937"/>
              <a:ext cx="4054466" cy="822707"/>
            </a:xfrm>
            <a:prstGeom prst="rect">
              <a:avLst/>
            </a:prstGeom>
            <a:noFill/>
            <a:ln>
              <a:solidFill>
                <a:schemeClr val="tx1"/>
              </a:solidFill>
            </a:ln>
          </p:spPr>
        </p:pic>
      </p:grpSp>
      <p:grpSp>
        <p:nvGrpSpPr>
          <p:cNvPr id="52" name="Groupe 51">
            <a:extLst>
              <a:ext uri="{FF2B5EF4-FFF2-40B4-BE49-F238E27FC236}">
                <a16:creationId xmlns:a16="http://schemas.microsoft.com/office/drawing/2014/main" id="{B983BC00-8214-4518-A750-E59ED14F8612}"/>
              </a:ext>
            </a:extLst>
          </p:cNvPr>
          <p:cNvGrpSpPr/>
          <p:nvPr/>
        </p:nvGrpSpPr>
        <p:grpSpPr>
          <a:xfrm>
            <a:off x="104024" y="4585952"/>
            <a:ext cx="9003713" cy="1961826"/>
            <a:chOff x="104024" y="4585952"/>
            <a:chExt cx="9003713" cy="1961826"/>
          </a:xfrm>
        </p:grpSpPr>
        <p:pic>
          <p:nvPicPr>
            <p:cNvPr id="46" name="Image 45">
              <a:extLst>
                <a:ext uri="{FF2B5EF4-FFF2-40B4-BE49-F238E27FC236}">
                  <a16:creationId xmlns:a16="http://schemas.microsoft.com/office/drawing/2014/main" id="{73059744-C3EB-459C-B818-F854EF3B76E5}"/>
                </a:ext>
              </a:extLst>
            </p:cNvPr>
            <p:cNvPicPr>
              <a:picLocks noChangeAspect="1"/>
            </p:cNvPicPr>
            <p:nvPr/>
          </p:nvPicPr>
          <p:blipFill>
            <a:blip r:embed="rId5"/>
            <a:stretch>
              <a:fillRect/>
            </a:stretch>
          </p:blipFill>
          <p:spPr>
            <a:xfrm>
              <a:off x="4268567" y="4585952"/>
              <a:ext cx="4839170" cy="1961826"/>
            </a:xfrm>
            <a:prstGeom prst="rect">
              <a:avLst/>
            </a:prstGeom>
          </p:spPr>
        </p:pic>
        <p:sp>
          <p:nvSpPr>
            <p:cNvPr id="47" name="Rectangle 46">
              <a:extLst>
                <a:ext uri="{FF2B5EF4-FFF2-40B4-BE49-F238E27FC236}">
                  <a16:creationId xmlns:a16="http://schemas.microsoft.com/office/drawing/2014/main" id="{66902919-67B1-4308-9543-052D549CDA1E}"/>
                </a:ext>
              </a:extLst>
            </p:cNvPr>
            <p:cNvSpPr/>
            <p:nvPr/>
          </p:nvSpPr>
          <p:spPr>
            <a:xfrm>
              <a:off x="104024" y="6097169"/>
              <a:ext cx="4136051" cy="276999"/>
            </a:xfrm>
            <a:prstGeom prst="rect">
              <a:avLst/>
            </a:prstGeom>
            <a:solidFill>
              <a:schemeClr val="bg1"/>
            </a:solidFill>
          </p:spPr>
          <p:txBody>
            <a:bodyPr wrap="square">
              <a:spAutoFit/>
            </a:bodyPr>
            <a:lstStyle/>
            <a:p>
              <a:r>
                <a:rPr lang="fr-FR" sz="1200" dirty="0">
                  <a:solidFill>
                    <a:srgbClr val="C00000"/>
                  </a:solidFill>
                </a:rPr>
                <a:t>Il faut également installer la bibliothèque « Proximity </a:t>
              </a:r>
              <a:r>
                <a:rPr lang="fr-FR" sz="1200" dirty="0" err="1">
                  <a:solidFill>
                    <a:srgbClr val="C00000"/>
                  </a:solidFill>
                </a:rPr>
                <a:t>Gesture</a:t>
              </a:r>
              <a:r>
                <a:rPr lang="fr-FR" sz="1200" dirty="0">
                  <a:solidFill>
                    <a:srgbClr val="C00000"/>
                  </a:solidFill>
                </a:rPr>
                <a:t> »</a:t>
              </a:r>
            </a:p>
          </p:txBody>
        </p:sp>
        <p:sp>
          <p:nvSpPr>
            <p:cNvPr id="48" name="Rectangle : coins arrondis 47">
              <a:extLst>
                <a:ext uri="{FF2B5EF4-FFF2-40B4-BE49-F238E27FC236}">
                  <a16:creationId xmlns:a16="http://schemas.microsoft.com/office/drawing/2014/main" id="{38306FD3-DBEA-43E4-A1B2-F43689151BF0}"/>
                </a:ext>
              </a:extLst>
            </p:cNvPr>
            <p:cNvSpPr/>
            <p:nvPr/>
          </p:nvSpPr>
          <p:spPr>
            <a:xfrm>
              <a:off x="6388499" y="4798467"/>
              <a:ext cx="569823" cy="1384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48">
              <a:extLst>
                <a:ext uri="{FF2B5EF4-FFF2-40B4-BE49-F238E27FC236}">
                  <a16:creationId xmlns:a16="http://schemas.microsoft.com/office/drawing/2014/main" id="{28543CA2-25A7-422F-9605-9F25A0816AFA}"/>
                </a:ext>
              </a:extLst>
            </p:cNvPr>
            <p:cNvCxnSpPr>
              <a:cxnSpLocks/>
              <a:stCxn id="47" idx="3"/>
              <a:endCxn id="48" idx="1"/>
            </p:cNvCxnSpPr>
            <p:nvPr/>
          </p:nvCxnSpPr>
          <p:spPr>
            <a:xfrm flipV="1">
              <a:off x="4240075" y="4867704"/>
              <a:ext cx="2148424" cy="136796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Espace réservé du numéro de diapositive 3">
            <a:extLst>
              <a:ext uri="{FF2B5EF4-FFF2-40B4-BE49-F238E27FC236}">
                <a16:creationId xmlns:a16="http://schemas.microsoft.com/office/drawing/2014/main" id="{3CFE2494-4EC9-4A29-9266-3DE44EAAEB3F}"/>
              </a:ext>
            </a:extLst>
          </p:cNvPr>
          <p:cNvSpPr>
            <a:spLocks noGrp="1"/>
          </p:cNvSpPr>
          <p:nvPr>
            <p:ph type="sldNum" sz="quarter" idx="12"/>
          </p:nvPr>
        </p:nvSpPr>
        <p:spPr>
          <a:xfrm>
            <a:off x="7050337" y="71017"/>
            <a:ext cx="2057400" cy="365125"/>
          </a:xfrm>
        </p:spPr>
        <p:txBody>
          <a:bodyPr/>
          <a:lstStyle/>
          <a:p>
            <a:fld id="{7890B89A-A0DE-4052-B430-B0474622C676}" type="slidenum">
              <a:rPr lang="fr-FR" smtClean="0"/>
              <a:t>28</a:t>
            </a:fld>
            <a:endParaRPr lang="fr-FR" dirty="0"/>
          </a:p>
        </p:txBody>
      </p:sp>
    </p:spTree>
    <p:extLst>
      <p:ext uri="{BB962C8B-B14F-4D97-AF65-F5344CB8AC3E}">
        <p14:creationId xmlns:p14="http://schemas.microsoft.com/office/powerpoint/2010/main" val="27077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672BF-F4B6-4A67-81D3-01C7414B6A1B}"/>
              </a:ext>
            </a:extLst>
          </p:cNvPr>
          <p:cNvSpPr>
            <a:spLocks noGrp="1"/>
          </p:cNvSpPr>
          <p:nvPr>
            <p:ph type="title"/>
          </p:nvPr>
        </p:nvSpPr>
        <p:spPr>
          <a:xfrm>
            <a:off x="573985" y="72739"/>
            <a:ext cx="7886700" cy="584775"/>
          </a:xfrm>
        </p:spPr>
        <p:txBody>
          <a:bodyPr>
            <a:noAutofit/>
          </a:bodyPr>
          <a:lstStyle/>
          <a:p>
            <a:pPr algn="ctr"/>
            <a:r>
              <a:rPr lang="fr-FR" sz="3600" b="1" dirty="0">
                <a:solidFill>
                  <a:schemeClr val="bg1"/>
                </a:solidFill>
              </a:rPr>
              <a:t>Température, capteur ST HTS221</a:t>
            </a:r>
          </a:p>
        </p:txBody>
      </p:sp>
      <p:sp>
        <p:nvSpPr>
          <p:cNvPr id="5" name="ZoneTexte 4">
            <a:extLst>
              <a:ext uri="{FF2B5EF4-FFF2-40B4-BE49-F238E27FC236}">
                <a16:creationId xmlns:a16="http://schemas.microsoft.com/office/drawing/2014/main" id="{2BB4C33C-20EC-4D72-B88F-0F89ACF4C1B5}"/>
              </a:ext>
            </a:extLst>
          </p:cNvPr>
          <p:cNvSpPr txBox="1"/>
          <p:nvPr/>
        </p:nvSpPr>
        <p:spPr>
          <a:xfrm>
            <a:off x="4208288" y="842090"/>
            <a:ext cx="4756808" cy="2062103"/>
          </a:xfrm>
          <a:prstGeom prst="rect">
            <a:avLst/>
          </a:prstGeom>
          <a:noFill/>
        </p:spPr>
        <p:txBody>
          <a:bodyPr wrap="square" rtlCol="0">
            <a:spAutoFit/>
          </a:bodyPr>
          <a:lstStyle/>
          <a:p>
            <a:pPr marL="0" lvl="2" algn="just"/>
            <a:r>
              <a:rPr lang="fr-FR" sz="1600" b="1" dirty="0">
                <a:solidFill>
                  <a:schemeClr val="bg1"/>
                </a:solidFill>
              </a:rPr>
              <a:t>1 – Installer la bibliothèque HTS221 et ses éventuelles dépendances</a:t>
            </a:r>
          </a:p>
          <a:p>
            <a:pPr marL="0" lvl="2" algn="just"/>
            <a:endParaRPr lang="fr-FR" sz="1600" dirty="0">
              <a:solidFill>
                <a:schemeClr val="bg1"/>
              </a:solidFill>
            </a:endParaRPr>
          </a:p>
          <a:p>
            <a:pPr marL="0" lvl="2" algn="just"/>
            <a:r>
              <a:rPr lang="fr-FR" sz="1600" b="1" dirty="0">
                <a:solidFill>
                  <a:schemeClr val="bg1"/>
                </a:solidFill>
              </a:rPr>
              <a:t>2 – Copier ou charger le code ci-contre</a:t>
            </a:r>
          </a:p>
          <a:p>
            <a:pPr marL="0" lvl="2" algn="just"/>
            <a:endParaRPr lang="fr-FR" sz="1600" b="1" dirty="0">
              <a:solidFill>
                <a:schemeClr val="bg1"/>
              </a:solidFill>
            </a:endParaRPr>
          </a:p>
          <a:p>
            <a:pPr marL="0" lvl="2" algn="just"/>
            <a:r>
              <a:rPr lang="fr-FR" sz="1600" b="1" dirty="0">
                <a:solidFill>
                  <a:schemeClr val="bg1"/>
                </a:solidFill>
              </a:rPr>
              <a:t>3 – Afficher le moniteur série (ou bien le traceur série)</a:t>
            </a:r>
          </a:p>
          <a:p>
            <a:pPr marL="457200" lvl="3" algn="just"/>
            <a:r>
              <a:rPr lang="fr-FR" sz="1600" b="1" i="1" dirty="0">
                <a:solidFill>
                  <a:schemeClr val="bg1"/>
                </a:solidFill>
              </a:rPr>
              <a:t>Soit Outils &gt; Moniteur série</a:t>
            </a:r>
          </a:p>
          <a:p>
            <a:pPr marL="457200" lvl="3" algn="just"/>
            <a:r>
              <a:rPr lang="fr-FR" sz="1600" b="1" i="1" dirty="0">
                <a:solidFill>
                  <a:schemeClr val="bg1"/>
                </a:solidFill>
              </a:rPr>
              <a:t>Soit Outils &gt; Traceur série</a:t>
            </a:r>
          </a:p>
        </p:txBody>
      </p:sp>
      <p:pic>
        <p:nvPicPr>
          <p:cNvPr id="14" name="Image 13">
            <a:extLst>
              <a:ext uri="{FF2B5EF4-FFF2-40B4-BE49-F238E27FC236}">
                <a16:creationId xmlns:a16="http://schemas.microsoft.com/office/drawing/2014/main" id="{E22A9F2A-25F7-4BF5-93FF-D47058509309}"/>
              </a:ext>
            </a:extLst>
          </p:cNvPr>
          <p:cNvPicPr>
            <a:picLocks noChangeAspect="1"/>
          </p:cNvPicPr>
          <p:nvPr/>
        </p:nvPicPr>
        <p:blipFill>
          <a:blip r:embed="rId2"/>
          <a:stretch>
            <a:fillRect/>
          </a:stretch>
        </p:blipFill>
        <p:spPr>
          <a:xfrm>
            <a:off x="124285" y="718135"/>
            <a:ext cx="3808783" cy="6036317"/>
          </a:xfrm>
          <a:prstGeom prst="rect">
            <a:avLst/>
          </a:prstGeom>
        </p:spPr>
      </p:pic>
      <p:pic>
        <p:nvPicPr>
          <p:cNvPr id="15" name="Image 14">
            <a:extLst>
              <a:ext uri="{FF2B5EF4-FFF2-40B4-BE49-F238E27FC236}">
                <a16:creationId xmlns:a16="http://schemas.microsoft.com/office/drawing/2014/main" id="{B61BFF77-A96B-492D-B373-7160C70EAD1C}"/>
              </a:ext>
            </a:extLst>
          </p:cNvPr>
          <p:cNvPicPr>
            <a:picLocks noChangeAspect="1"/>
          </p:cNvPicPr>
          <p:nvPr/>
        </p:nvPicPr>
        <p:blipFill>
          <a:blip r:embed="rId3"/>
          <a:stretch>
            <a:fillRect/>
          </a:stretch>
        </p:blipFill>
        <p:spPr>
          <a:xfrm>
            <a:off x="4335079" y="3055268"/>
            <a:ext cx="4503225" cy="3222848"/>
          </a:xfrm>
          <a:prstGeom prst="rect">
            <a:avLst/>
          </a:prstGeom>
        </p:spPr>
      </p:pic>
      <p:sp>
        <p:nvSpPr>
          <p:cNvPr id="3" name="Espace réservé du numéro de diapositive 2">
            <a:extLst>
              <a:ext uri="{FF2B5EF4-FFF2-40B4-BE49-F238E27FC236}">
                <a16:creationId xmlns:a16="http://schemas.microsoft.com/office/drawing/2014/main" id="{D5C510BF-E44E-456D-929D-9EB8058920C8}"/>
              </a:ext>
            </a:extLst>
          </p:cNvPr>
          <p:cNvSpPr>
            <a:spLocks noGrp="1"/>
          </p:cNvSpPr>
          <p:nvPr>
            <p:ph type="sldNum" sz="quarter" idx="12"/>
          </p:nvPr>
        </p:nvSpPr>
        <p:spPr>
          <a:xfrm>
            <a:off x="7023073" y="72739"/>
            <a:ext cx="2057400" cy="365125"/>
          </a:xfrm>
        </p:spPr>
        <p:txBody>
          <a:bodyPr/>
          <a:lstStyle/>
          <a:p>
            <a:fld id="{7890B89A-A0DE-4052-B430-B0474622C676}" type="slidenum">
              <a:rPr lang="fr-FR" smtClean="0"/>
              <a:t>29</a:t>
            </a:fld>
            <a:endParaRPr lang="fr-FR" dirty="0"/>
          </a:p>
        </p:txBody>
      </p:sp>
    </p:spTree>
    <p:extLst>
      <p:ext uri="{BB962C8B-B14F-4D97-AF65-F5344CB8AC3E}">
        <p14:creationId xmlns:p14="http://schemas.microsoft.com/office/powerpoint/2010/main" val="131374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AFA631-5D34-4872-97E6-3DF34C006382}"/>
              </a:ext>
            </a:extLst>
          </p:cNvPr>
          <p:cNvSpPr>
            <a:spLocks noGrp="1"/>
          </p:cNvSpPr>
          <p:nvPr>
            <p:ph type="title"/>
          </p:nvPr>
        </p:nvSpPr>
        <p:spPr>
          <a:xfrm>
            <a:off x="452330" y="2766218"/>
            <a:ext cx="7886700" cy="1325563"/>
          </a:xfrm>
        </p:spPr>
        <p:txBody>
          <a:bodyPr>
            <a:noAutofit/>
          </a:bodyPr>
          <a:lstStyle/>
          <a:p>
            <a:pPr algn="ctr"/>
            <a:r>
              <a:rPr lang="fr-FR" sz="5400" b="1" dirty="0"/>
              <a:t>Partie 1 :</a:t>
            </a:r>
            <a:br>
              <a:rPr lang="fr-FR" sz="5400" b="1" dirty="0"/>
            </a:br>
            <a:r>
              <a:rPr lang="fr-FR" sz="5400" b="1" dirty="0"/>
              <a:t>La carte B-L475E-IOT01A</a:t>
            </a:r>
            <a:br>
              <a:rPr lang="fr-FR" sz="5400" b="1" dirty="0"/>
            </a:br>
            <a:r>
              <a:rPr lang="fr-FR" sz="5400" b="1" dirty="0"/>
              <a:t>IoT </a:t>
            </a:r>
            <a:r>
              <a:rPr lang="fr-FR" sz="5400" b="1" dirty="0" err="1"/>
              <a:t>node</a:t>
            </a:r>
            <a:r>
              <a:rPr lang="fr-FR" sz="5400" b="1" dirty="0"/>
              <a:t> Discovery</a:t>
            </a:r>
          </a:p>
        </p:txBody>
      </p:sp>
      <p:sp>
        <p:nvSpPr>
          <p:cNvPr id="3" name="Espace réservé du numéro de diapositive 2">
            <a:extLst>
              <a:ext uri="{FF2B5EF4-FFF2-40B4-BE49-F238E27FC236}">
                <a16:creationId xmlns:a16="http://schemas.microsoft.com/office/drawing/2014/main" id="{8BD5B49E-5160-4376-8101-320E36DA9485}"/>
              </a:ext>
            </a:extLst>
          </p:cNvPr>
          <p:cNvSpPr>
            <a:spLocks noGrp="1"/>
          </p:cNvSpPr>
          <p:nvPr>
            <p:ph type="sldNum" sz="quarter" idx="12"/>
          </p:nvPr>
        </p:nvSpPr>
        <p:spPr>
          <a:xfrm>
            <a:off x="7054468" y="37965"/>
            <a:ext cx="2057400" cy="365125"/>
          </a:xfrm>
        </p:spPr>
        <p:txBody>
          <a:bodyPr/>
          <a:lstStyle/>
          <a:p>
            <a:fld id="{7890B89A-A0DE-4052-B430-B0474622C676}" type="slidenum">
              <a:rPr lang="fr-FR" smtClean="0"/>
              <a:t>3</a:t>
            </a:fld>
            <a:endParaRPr lang="fr-FR"/>
          </a:p>
        </p:txBody>
      </p:sp>
    </p:spTree>
    <p:extLst>
      <p:ext uri="{BB962C8B-B14F-4D97-AF65-F5344CB8AC3E}">
        <p14:creationId xmlns:p14="http://schemas.microsoft.com/office/powerpoint/2010/main" val="308885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B469B-3C4C-47D1-A148-A1BFE79412A3}"/>
              </a:ext>
            </a:extLst>
          </p:cNvPr>
          <p:cNvSpPr>
            <a:spLocks noGrp="1"/>
          </p:cNvSpPr>
          <p:nvPr>
            <p:ph type="title"/>
          </p:nvPr>
        </p:nvSpPr>
        <p:spPr>
          <a:xfrm>
            <a:off x="688285" y="51049"/>
            <a:ext cx="7886700" cy="815643"/>
          </a:xfrm>
        </p:spPr>
        <p:txBody>
          <a:bodyPr>
            <a:normAutofit/>
          </a:bodyPr>
          <a:lstStyle/>
          <a:p>
            <a:r>
              <a:rPr lang="fr-FR" sz="3600" b="1" dirty="0">
                <a:solidFill>
                  <a:schemeClr val="bg1"/>
                </a:solidFill>
              </a:rPr>
              <a:t>Température, capteurs HTS221 &amp; LPS22HB</a:t>
            </a:r>
          </a:p>
        </p:txBody>
      </p:sp>
      <p:pic>
        <p:nvPicPr>
          <p:cNvPr id="4" name="Image 3">
            <a:extLst>
              <a:ext uri="{FF2B5EF4-FFF2-40B4-BE49-F238E27FC236}">
                <a16:creationId xmlns:a16="http://schemas.microsoft.com/office/drawing/2014/main" id="{FA22E1EE-4A04-4678-B9B9-31B4DC632485}"/>
              </a:ext>
            </a:extLst>
          </p:cNvPr>
          <p:cNvPicPr>
            <a:picLocks noChangeAspect="1"/>
          </p:cNvPicPr>
          <p:nvPr/>
        </p:nvPicPr>
        <p:blipFill>
          <a:blip r:embed="rId2"/>
          <a:stretch>
            <a:fillRect/>
          </a:stretch>
        </p:blipFill>
        <p:spPr>
          <a:xfrm>
            <a:off x="31420" y="759348"/>
            <a:ext cx="4361962" cy="6047603"/>
          </a:xfrm>
          <a:prstGeom prst="rect">
            <a:avLst/>
          </a:prstGeom>
        </p:spPr>
      </p:pic>
      <p:sp>
        <p:nvSpPr>
          <p:cNvPr id="6" name="ZoneTexte 5">
            <a:extLst>
              <a:ext uri="{FF2B5EF4-FFF2-40B4-BE49-F238E27FC236}">
                <a16:creationId xmlns:a16="http://schemas.microsoft.com/office/drawing/2014/main" id="{A54FB50C-E386-4907-96B9-E2CDAF275FB0}"/>
              </a:ext>
            </a:extLst>
          </p:cNvPr>
          <p:cNvSpPr txBox="1"/>
          <p:nvPr/>
        </p:nvSpPr>
        <p:spPr>
          <a:xfrm>
            <a:off x="4484821" y="1211826"/>
            <a:ext cx="4512079" cy="2308324"/>
          </a:xfrm>
          <a:prstGeom prst="rect">
            <a:avLst/>
          </a:prstGeom>
          <a:noFill/>
        </p:spPr>
        <p:txBody>
          <a:bodyPr wrap="square" rtlCol="0">
            <a:spAutoFit/>
          </a:bodyPr>
          <a:lstStyle/>
          <a:p>
            <a:pPr marL="0" lvl="2" algn="just"/>
            <a:r>
              <a:rPr lang="fr-FR" sz="1600" b="1" dirty="0">
                <a:solidFill>
                  <a:schemeClr val="bg1"/>
                </a:solidFill>
              </a:rPr>
              <a:t>1 – Installer les bibliothèques HTS221 et LPS22HB leurs éventuelles dépendances</a:t>
            </a:r>
          </a:p>
          <a:p>
            <a:pPr marL="0" lvl="2" algn="just"/>
            <a:endParaRPr lang="fr-FR" sz="1600" dirty="0">
              <a:solidFill>
                <a:schemeClr val="bg1"/>
              </a:solidFill>
            </a:endParaRPr>
          </a:p>
          <a:p>
            <a:pPr marL="0" lvl="2" algn="just"/>
            <a:r>
              <a:rPr lang="fr-FR" sz="1600" b="1" dirty="0">
                <a:solidFill>
                  <a:schemeClr val="bg1"/>
                </a:solidFill>
              </a:rPr>
              <a:t>2 – Copier ou charger le code ci-contre</a:t>
            </a:r>
          </a:p>
          <a:p>
            <a:pPr marL="0" lvl="2" algn="just"/>
            <a:endParaRPr lang="fr-FR" sz="1600" b="1" dirty="0">
              <a:solidFill>
                <a:schemeClr val="bg1"/>
              </a:solidFill>
            </a:endParaRPr>
          </a:p>
          <a:p>
            <a:pPr marL="0" lvl="2" algn="just"/>
            <a:r>
              <a:rPr lang="fr-FR" sz="1600" b="1" dirty="0">
                <a:solidFill>
                  <a:schemeClr val="bg1"/>
                </a:solidFill>
              </a:rPr>
              <a:t>3 – Afficher le moniteur série (ou bien le traceur série)</a:t>
            </a:r>
          </a:p>
          <a:p>
            <a:pPr marL="457200" lvl="3" algn="just"/>
            <a:r>
              <a:rPr lang="fr-FR" sz="1600" b="1" dirty="0">
                <a:solidFill>
                  <a:schemeClr val="bg1"/>
                </a:solidFill>
              </a:rPr>
              <a:t>Soit </a:t>
            </a:r>
            <a:r>
              <a:rPr lang="fr-FR" sz="1600" i="1" dirty="0">
                <a:solidFill>
                  <a:schemeClr val="bg1"/>
                </a:solidFill>
              </a:rPr>
              <a:t>Outils &gt; Moniteur série</a:t>
            </a:r>
          </a:p>
          <a:p>
            <a:pPr marL="457200" lvl="3" algn="just"/>
            <a:r>
              <a:rPr lang="fr-FR" sz="1600" b="1" dirty="0">
                <a:solidFill>
                  <a:schemeClr val="bg1"/>
                </a:solidFill>
              </a:rPr>
              <a:t>Soit</a:t>
            </a:r>
            <a:r>
              <a:rPr lang="fr-FR" sz="1600" b="1" i="1" dirty="0">
                <a:solidFill>
                  <a:schemeClr val="bg1"/>
                </a:solidFill>
              </a:rPr>
              <a:t> </a:t>
            </a:r>
            <a:r>
              <a:rPr lang="fr-FR" sz="1600" i="1" dirty="0">
                <a:solidFill>
                  <a:schemeClr val="bg1"/>
                </a:solidFill>
              </a:rPr>
              <a:t>Outils &gt; Traceur série</a:t>
            </a:r>
            <a:endParaRPr lang="fr-FR" sz="1600" i="1" dirty="0"/>
          </a:p>
        </p:txBody>
      </p:sp>
      <p:pic>
        <p:nvPicPr>
          <p:cNvPr id="7" name="Image 6">
            <a:extLst>
              <a:ext uri="{FF2B5EF4-FFF2-40B4-BE49-F238E27FC236}">
                <a16:creationId xmlns:a16="http://schemas.microsoft.com/office/drawing/2014/main" id="{788E34D6-23D7-4FFE-B3F9-EC65E570ED9E}"/>
              </a:ext>
            </a:extLst>
          </p:cNvPr>
          <p:cNvPicPr>
            <a:picLocks noChangeAspect="1"/>
          </p:cNvPicPr>
          <p:nvPr/>
        </p:nvPicPr>
        <p:blipFill>
          <a:blip r:embed="rId3"/>
          <a:stretch>
            <a:fillRect/>
          </a:stretch>
        </p:blipFill>
        <p:spPr>
          <a:xfrm>
            <a:off x="4484821" y="3865284"/>
            <a:ext cx="4514235" cy="2640847"/>
          </a:xfrm>
          <a:prstGeom prst="rect">
            <a:avLst/>
          </a:prstGeom>
        </p:spPr>
      </p:pic>
      <p:sp>
        <p:nvSpPr>
          <p:cNvPr id="3" name="Espace réservé du numéro de diapositive 2">
            <a:extLst>
              <a:ext uri="{FF2B5EF4-FFF2-40B4-BE49-F238E27FC236}">
                <a16:creationId xmlns:a16="http://schemas.microsoft.com/office/drawing/2014/main" id="{7F770703-E79D-483F-8510-4C9F60C70113}"/>
              </a:ext>
            </a:extLst>
          </p:cNvPr>
          <p:cNvSpPr>
            <a:spLocks noGrp="1"/>
          </p:cNvSpPr>
          <p:nvPr>
            <p:ph type="sldNum" sz="quarter" idx="12"/>
          </p:nvPr>
        </p:nvSpPr>
        <p:spPr>
          <a:xfrm>
            <a:off x="7023073" y="51049"/>
            <a:ext cx="2057400" cy="365125"/>
          </a:xfrm>
        </p:spPr>
        <p:txBody>
          <a:bodyPr/>
          <a:lstStyle/>
          <a:p>
            <a:fld id="{7890B89A-A0DE-4052-B430-B0474622C676}" type="slidenum">
              <a:rPr lang="fr-FR" smtClean="0"/>
              <a:t>30</a:t>
            </a:fld>
            <a:endParaRPr lang="fr-FR" dirty="0"/>
          </a:p>
        </p:txBody>
      </p:sp>
    </p:spTree>
    <p:extLst>
      <p:ext uri="{BB962C8B-B14F-4D97-AF65-F5344CB8AC3E}">
        <p14:creationId xmlns:p14="http://schemas.microsoft.com/office/powerpoint/2010/main" val="1501457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FF99D37-1154-4517-97E5-9E818C420597}"/>
              </a:ext>
            </a:extLst>
          </p:cNvPr>
          <p:cNvPicPr>
            <a:picLocks noChangeAspect="1"/>
          </p:cNvPicPr>
          <p:nvPr/>
        </p:nvPicPr>
        <p:blipFill>
          <a:blip r:embed="rId2"/>
          <a:stretch>
            <a:fillRect/>
          </a:stretch>
        </p:blipFill>
        <p:spPr>
          <a:xfrm>
            <a:off x="116916" y="1004803"/>
            <a:ext cx="4784114" cy="5447717"/>
          </a:xfrm>
          <a:prstGeom prst="rect">
            <a:avLst/>
          </a:prstGeom>
        </p:spPr>
      </p:pic>
      <p:pic>
        <p:nvPicPr>
          <p:cNvPr id="8" name="Image 7">
            <a:extLst>
              <a:ext uri="{FF2B5EF4-FFF2-40B4-BE49-F238E27FC236}">
                <a16:creationId xmlns:a16="http://schemas.microsoft.com/office/drawing/2014/main" id="{EE1C4CA2-3AF6-4E6F-8A96-210BCF6505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8423" y="1186041"/>
            <a:ext cx="1792594" cy="1266907"/>
          </a:xfrm>
          <a:prstGeom prst="rect">
            <a:avLst/>
          </a:prstGeom>
        </p:spPr>
      </p:pic>
      <p:sp>
        <p:nvSpPr>
          <p:cNvPr id="2" name="Titre 1">
            <a:extLst>
              <a:ext uri="{FF2B5EF4-FFF2-40B4-BE49-F238E27FC236}">
                <a16:creationId xmlns:a16="http://schemas.microsoft.com/office/drawing/2014/main" id="{7A8CBD09-CFE1-4993-97DB-38BC086BBD25}"/>
              </a:ext>
            </a:extLst>
          </p:cNvPr>
          <p:cNvSpPr>
            <a:spLocks noGrp="1"/>
          </p:cNvSpPr>
          <p:nvPr>
            <p:ph type="title"/>
          </p:nvPr>
        </p:nvSpPr>
        <p:spPr>
          <a:xfrm>
            <a:off x="628650" y="30731"/>
            <a:ext cx="7886700" cy="759701"/>
          </a:xfrm>
        </p:spPr>
        <p:txBody>
          <a:bodyPr>
            <a:normAutofit/>
          </a:bodyPr>
          <a:lstStyle/>
          <a:p>
            <a:pPr algn="ctr"/>
            <a:r>
              <a:rPr lang="fr-FR" sz="3600" b="1" dirty="0">
                <a:solidFill>
                  <a:schemeClr val="bg1"/>
                </a:solidFill>
              </a:rPr>
              <a:t>Bouton - Alarme - Afficheur</a:t>
            </a:r>
          </a:p>
        </p:txBody>
      </p:sp>
      <p:sp>
        <p:nvSpPr>
          <p:cNvPr id="6" name="ZoneTexte 5">
            <a:extLst>
              <a:ext uri="{FF2B5EF4-FFF2-40B4-BE49-F238E27FC236}">
                <a16:creationId xmlns:a16="http://schemas.microsoft.com/office/drawing/2014/main" id="{217C5159-E3CB-4D78-8143-780C0B35966A}"/>
              </a:ext>
            </a:extLst>
          </p:cNvPr>
          <p:cNvSpPr txBox="1"/>
          <p:nvPr/>
        </p:nvSpPr>
        <p:spPr>
          <a:xfrm>
            <a:off x="4901030" y="2964565"/>
            <a:ext cx="4181755" cy="3600986"/>
          </a:xfrm>
          <a:prstGeom prst="rect">
            <a:avLst/>
          </a:prstGeom>
          <a:noFill/>
        </p:spPr>
        <p:txBody>
          <a:bodyPr wrap="square" rtlCol="0">
            <a:spAutoFit/>
          </a:bodyPr>
          <a:lstStyle/>
          <a:p>
            <a:pPr marL="0" lvl="2" algn="just"/>
            <a:r>
              <a:rPr lang="fr-FR" sz="1200" b="1" dirty="0">
                <a:solidFill>
                  <a:schemeClr val="bg1"/>
                </a:solidFill>
              </a:rPr>
              <a:t>Bibliothèque</a:t>
            </a:r>
          </a:p>
          <a:p>
            <a:pPr marL="0" lvl="2" algn="just"/>
            <a:r>
              <a:rPr lang="fr-FR" sz="1200" dirty="0"/>
              <a:t>	Grove_LCD_RGB_Backlight-master.zip</a:t>
            </a:r>
          </a:p>
          <a:p>
            <a:pPr marL="0" lvl="2" algn="just"/>
            <a:r>
              <a:rPr lang="fr-FR" sz="1200" b="1" dirty="0"/>
              <a:t>Disponible au téléchargement ici :</a:t>
            </a:r>
          </a:p>
          <a:p>
            <a:pPr marL="0" lvl="2" algn="just"/>
            <a:r>
              <a:rPr lang="fr-FR" sz="1200" dirty="0"/>
              <a:t>	http://wiki.seeed.cc/Grove-LCD_RGB_Backlight/</a:t>
            </a:r>
          </a:p>
          <a:p>
            <a:pPr marL="0" lvl="2" algn="just"/>
            <a:r>
              <a:rPr lang="fr-FR" sz="1200" b="1" dirty="0"/>
              <a:t>Pour l’installer : </a:t>
            </a:r>
          </a:p>
          <a:p>
            <a:pPr marL="0" lvl="2"/>
            <a:r>
              <a:rPr lang="fr-FR" sz="1200" dirty="0">
                <a:solidFill>
                  <a:schemeClr val="bg1"/>
                </a:solidFill>
              </a:rPr>
              <a:t>	</a:t>
            </a:r>
            <a:r>
              <a:rPr lang="fr-FR" sz="1200" dirty="0"/>
              <a:t>Croquis &gt; Inclure une bibliothèque &gt; Ajouter la 	bibliothèque 	.ZIP …</a:t>
            </a:r>
            <a:endParaRPr lang="fr-FR" sz="1200" b="1" dirty="0"/>
          </a:p>
          <a:p>
            <a:pPr marL="0" lvl="2" algn="just"/>
            <a:endParaRPr lang="fr-FR" sz="1200" b="1" dirty="0">
              <a:solidFill>
                <a:schemeClr val="bg1"/>
              </a:solidFill>
            </a:endParaRPr>
          </a:p>
          <a:p>
            <a:pPr marL="0" lvl="2" algn="just"/>
            <a:r>
              <a:rPr lang="fr-FR" sz="1200" b="1" dirty="0">
                <a:solidFill>
                  <a:schemeClr val="bg1"/>
                </a:solidFill>
              </a:rPr>
              <a:t>Matériel :</a:t>
            </a:r>
          </a:p>
          <a:p>
            <a:pPr marL="285750" lvl="2" indent="-285750" algn="just">
              <a:buFontTx/>
              <a:buChar char="-"/>
            </a:pPr>
            <a:r>
              <a:rPr lang="fr-FR" sz="1200" dirty="0"/>
              <a:t>La carte IoT Node Discovery</a:t>
            </a:r>
          </a:p>
          <a:p>
            <a:pPr marL="285750" lvl="2" indent="-285750" algn="just">
              <a:buFontTx/>
              <a:buChar char="-"/>
            </a:pPr>
            <a:r>
              <a:rPr lang="fr-FR" sz="1200" dirty="0"/>
              <a:t>Un shield Grove </a:t>
            </a:r>
            <a:r>
              <a:rPr lang="fr-FR" sz="1200" dirty="0">
                <a:solidFill>
                  <a:srgbClr val="FF0000"/>
                </a:solidFill>
              </a:rPr>
              <a:t>positionné sur 5V (pour le LCD)</a:t>
            </a:r>
          </a:p>
          <a:p>
            <a:pPr marL="285750" lvl="2" indent="-285750" algn="just">
              <a:buFontTx/>
              <a:buChar char="-"/>
            </a:pPr>
            <a:r>
              <a:rPr lang="fr-FR" sz="1200" dirty="0"/>
              <a:t>Un buzzer Grove v 1.2 branché en D6</a:t>
            </a:r>
          </a:p>
          <a:p>
            <a:pPr marL="285750" lvl="2" indent="-285750" algn="just">
              <a:buFontTx/>
              <a:buChar char="-"/>
            </a:pPr>
            <a:r>
              <a:rPr lang="fr-FR" sz="1200" dirty="0"/>
              <a:t>Un LCD Grove v 4 branché sur le premier connecteur I2C </a:t>
            </a:r>
          </a:p>
          <a:p>
            <a:pPr marL="0" lvl="2" algn="just"/>
            <a:endParaRPr lang="fr-FR" sz="1200" b="1" dirty="0"/>
          </a:p>
          <a:p>
            <a:pPr marL="0" lvl="2" algn="just"/>
            <a:r>
              <a:rPr lang="fr-FR" sz="1200" b="1" dirty="0">
                <a:solidFill>
                  <a:schemeClr val="bg1"/>
                </a:solidFill>
              </a:rPr>
              <a:t>Fonction du montage : </a:t>
            </a:r>
          </a:p>
          <a:p>
            <a:pPr marL="0" lvl="2" algn="just"/>
            <a:r>
              <a:rPr lang="fr-FR" sz="1200" dirty="0"/>
              <a:t>Le buzzer émet une alarme lors d’un appui bref sur le bouton « USER  ».</a:t>
            </a:r>
          </a:p>
          <a:p>
            <a:pPr marL="0" lvl="2" algn="just"/>
            <a:r>
              <a:rPr lang="fr-FR" sz="1200" dirty="0"/>
              <a:t>Le texte « Alarme » s’affiche également sur le LCD dont le fond devient rouge.</a:t>
            </a:r>
          </a:p>
        </p:txBody>
      </p:sp>
      <p:pic>
        <p:nvPicPr>
          <p:cNvPr id="5" name="Image 4">
            <a:extLst>
              <a:ext uri="{FF2B5EF4-FFF2-40B4-BE49-F238E27FC236}">
                <a16:creationId xmlns:a16="http://schemas.microsoft.com/office/drawing/2014/main" id="{CE8CCB27-E370-468E-B768-D1EB6AF7D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766" y="709911"/>
            <a:ext cx="1184275" cy="1184275"/>
          </a:xfrm>
          <a:prstGeom prst="rect">
            <a:avLst/>
          </a:prstGeom>
        </p:spPr>
      </p:pic>
      <p:sp>
        <p:nvSpPr>
          <p:cNvPr id="4" name="Espace réservé du numéro de diapositive 3">
            <a:extLst>
              <a:ext uri="{FF2B5EF4-FFF2-40B4-BE49-F238E27FC236}">
                <a16:creationId xmlns:a16="http://schemas.microsoft.com/office/drawing/2014/main" id="{F73FDDB2-8F31-476F-81C6-291DA22185F3}"/>
              </a:ext>
            </a:extLst>
          </p:cNvPr>
          <p:cNvSpPr>
            <a:spLocks noGrp="1"/>
          </p:cNvSpPr>
          <p:nvPr>
            <p:ph type="sldNum" sz="quarter" idx="12"/>
          </p:nvPr>
        </p:nvSpPr>
        <p:spPr>
          <a:xfrm>
            <a:off x="6991907" y="73284"/>
            <a:ext cx="2057400" cy="365125"/>
          </a:xfrm>
        </p:spPr>
        <p:txBody>
          <a:bodyPr/>
          <a:lstStyle/>
          <a:p>
            <a:fld id="{7890B89A-A0DE-4052-B430-B0474622C676}" type="slidenum">
              <a:rPr lang="fr-FR" smtClean="0"/>
              <a:t>31</a:t>
            </a:fld>
            <a:endParaRPr lang="fr-FR"/>
          </a:p>
        </p:txBody>
      </p:sp>
    </p:spTree>
    <p:extLst>
      <p:ext uri="{BB962C8B-B14F-4D97-AF65-F5344CB8AC3E}">
        <p14:creationId xmlns:p14="http://schemas.microsoft.com/office/powerpoint/2010/main" val="4006351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2" name="Groupe 31">
            <a:extLst>
              <a:ext uri="{FF2B5EF4-FFF2-40B4-BE49-F238E27FC236}">
                <a16:creationId xmlns:a16="http://schemas.microsoft.com/office/drawing/2014/main" id="{76C1A147-65A9-4C63-846E-B2983B7B0BC9}"/>
              </a:ext>
            </a:extLst>
          </p:cNvPr>
          <p:cNvGrpSpPr/>
          <p:nvPr/>
        </p:nvGrpSpPr>
        <p:grpSpPr>
          <a:xfrm>
            <a:off x="72402" y="544761"/>
            <a:ext cx="4914709" cy="6203764"/>
            <a:chOff x="72402" y="544761"/>
            <a:chExt cx="4914709" cy="6203764"/>
          </a:xfrm>
        </p:grpSpPr>
        <p:sp>
          <p:nvSpPr>
            <p:cNvPr id="31" name="Ellipse 30">
              <a:extLst>
                <a:ext uri="{FF2B5EF4-FFF2-40B4-BE49-F238E27FC236}">
                  <a16:creationId xmlns:a16="http://schemas.microsoft.com/office/drawing/2014/main" id="{E9E1C85A-DD8A-4BE6-90F1-97B9F8FA76F9}"/>
                </a:ext>
              </a:extLst>
            </p:cNvPr>
            <p:cNvSpPr/>
            <p:nvPr/>
          </p:nvSpPr>
          <p:spPr>
            <a:xfrm>
              <a:off x="4225749" y="4081732"/>
              <a:ext cx="761362" cy="1331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F4A46AA7-CD7B-498A-B764-46BE54D1576E}"/>
                </a:ext>
              </a:extLst>
            </p:cNvPr>
            <p:cNvPicPr>
              <a:picLocks noChangeAspect="1"/>
            </p:cNvPicPr>
            <p:nvPr/>
          </p:nvPicPr>
          <p:blipFill>
            <a:blip r:embed="rId2"/>
            <a:stretch>
              <a:fillRect/>
            </a:stretch>
          </p:blipFill>
          <p:spPr>
            <a:xfrm>
              <a:off x="72402" y="544761"/>
              <a:ext cx="4877125" cy="6203764"/>
            </a:xfrm>
            <a:prstGeom prst="rect">
              <a:avLst/>
            </a:prstGeom>
          </p:spPr>
        </p:pic>
      </p:grpSp>
      <p:sp>
        <p:nvSpPr>
          <p:cNvPr id="2" name="Titre 1">
            <a:extLst>
              <a:ext uri="{FF2B5EF4-FFF2-40B4-BE49-F238E27FC236}">
                <a16:creationId xmlns:a16="http://schemas.microsoft.com/office/drawing/2014/main" id="{5E397F9F-0ED8-4EBA-851A-C229CC4C5051}"/>
              </a:ext>
            </a:extLst>
          </p:cNvPr>
          <p:cNvSpPr>
            <a:spLocks noGrp="1"/>
          </p:cNvSpPr>
          <p:nvPr>
            <p:ph type="title"/>
          </p:nvPr>
        </p:nvSpPr>
        <p:spPr>
          <a:xfrm>
            <a:off x="628650" y="16112"/>
            <a:ext cx="7886700" cy="648748"/>
          </a:xfrm>
        </p:spPr>
        <p:txBody>
          <a:bodyPr>
            <a:normAutofit/>
          </a:bodyPr>
          <a:lstStyle/>
          <a:p>
            <a:pPr algn="ctr"/>
            <a:r>
              <a:rPr lang="fr-FR" sz="3600" b="1" dirty="0">
                <a:solidFill>
                  <a:schemeClr val="bg1"/>
                </a:solidFill>
              </a:rPr>
              <a:t>Alarme de température</a:t>
            </a:r>
          </a:p>
        </p:txBody>
      </p:sp>
      <p:pic>
        <p:nvPicPr>
          <p:cNvPr id="14" name="Image 13">
            <a:extLst>
              <a:ext uri="{FF2B5EF4-FFF2-40B4-BE49-F238E27FC236}">
                <a16:creationId xmlns:a16="http://schemas.microsoft.com/office/drawing/2014/main" id="{727D7603-82C4-49F1-8B50-6D1A23DCA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613" y="957544"/>
            <a:ext cx="1184275" cy="1184275"/>
          </a:xfrm>
          <a:prstGeom prst="rect">
            <a:avLst/>
          </a:prstGeom>
        </p:spPr>
      </p:pic>
      <p:sp>
        <p:nvSpPr>
          <p:cNvPr id="15" name="ZoneTexte 14">
            <a:extLst>
              <a:ext uri="{FF2B5EF4-FFF2-40B4-BE49-F238E27FC236}">
                <a16:creationId xmlns:a16="http://schemas.microsoft.com/office/drawing/2014/main" id="{2D144899-573E-4954-AD10-300EC41F799D}"/>
              </a:ext>
            </a:extLst>
          </p:cNvPr>
          <p:cNvSpPr txBox="1"/>
          <p:nvPr/>
        </p:nvSpPr>
        <p:spPr>
          <a:xfrm>
            <a:off x="5087899" y="964905"/>
            <a:ext cx="3936786" cy="954107"/>
          </a:xfrm>
          <a:prstGeom prst="rect">
            <a:avLst/>
          </a:prstGeom>
          <a:noFill/>
        </p:spPr>
        <p:txBody>
          <a:bodyPr wrap="square" rtlCol="0">
            <a:spAutoFit/>
          </a:bodyPr>
          <a:lstStyle/>
          <a:p>
            <a:pPr marL="0" lvl="2" algn="just"/>
            <a:r>
              <a:rPr lang="fr-FR" sz="1400" b="1" dirty="0">
                <a:solidFill>
                  <a:schemeClr val="bg1"/>
                </a:solidFill>
              </a:rPr>
              <a:t>Matériel :</a:t>
            </a:r>
          </a:p>
          <a:p>
            <a:pPr marL="742950" lvl="3" indent="-285750" algn="just">
              <a:buFontTx/>
              <a:buChar char="-"/>
            </a:pPr>
            <a:r>
              <a:rPr lang="fr-FR" sz="1400" dirty="0"/>
              <a:t>La carte IoT Node Discovery</a:t>
            </a:r>
          </a:p>
          <a:p>
            <a:pPr marL="742950" lvl="3" indent="-285750" algn="just">
              <a:buFontTx/>
              <a:buChar char="-"/>
            </a:pPr>
            <a:r>
              <a:rPr lang="fr-FR" sz="1400" dirty="0"/>
              <a:t>Un shield Grove</a:t>
            </a:r>
          </a:p>
          <a:p>
            <a:pPr marL="742950" lvl="3" indent="-285750" algn="just">
              <a:buFontTx/>
              <a:buChar char="-"/>
            </a:pPr>
            <a:r>
              <a:rPr lang="fr-FR" sz="1400" dirty="0"/>
              <a:t>Un buzzer Grove v 1.2 branché en D2</a:t>
            </a:r>
          </a:p>
        </p:txBody>
      </p:sp>
      <p:sp>
        <p:nvSpPr>
          <p:cNvPr id="16" name="ZoneTexte 15">
            <a:extLst>
              <a:ext uri="{FF2B5EF4-FFF2-40B4-BE49-F238E27FC236}">
                <a16:creationId xmlns:a16="http://schemas.microsoft.com/office/drawing/2014/main" id="{6D269665-AF94-4D9A-9FD3-808400BB9ECF}"/>
              </a:ext>
            </a:extLst>
          </p:cNvPr>
          <p:cNvSpPr txBox="1"/>
          <p:nvPr/>
        </p:nvSpPr>
        <p:spPr>
          <a:xfrm>
            <a:off x="5087899" y="2669248"/>
            <a:ext cx="3936786" cy="954107"/>
          </a:xfrm>
          <a:prstGeom prst="rect">
            <a:avLst/>
          </a:prstGeom>
          <a:noFill/>
        </p:spPr>
        <p:txBody>
          <a:bodyPr wrap="square" rtlCol="0">
            <a:spAutoFit/>
          </a:bodyPr>
          <a:lstStyle/>
          <a:p>
            <a:pPr marL="0" lvl="2" algn="just"/>
            <a:r>
              <a:rPr lang="fr-FR" sz="1400" b="1" dirty="0">
                <a:solidFill>
                  <a:schemeClr val="bg1"/>
                </a:solidFill>
              </a:rPr>
              <a:t>Fonction du montage : </a:t>
            </a:r>
          </a:p>
          <a:p>
            <a:pPr marL="0" lvl="2" algn="just"/>
            <a:r>
              <a:rPr lang="fr-FR" sz="1400" dirty="0"/>
              <a:t>Le buzzer émet une alarme lorsque la température mesurée par le capteur HTS221 est supérieure à un seuil précisé (25.7°C).</a:t>
            </a:r>
          </a:p>
        </p:txBody>
      </p:sp>
      <p:grpSp>
        <p:nvGrpSpPr>
          <p:cNvPr id="25" name="Groupe 24">
            <a:extLst>
              <a:ext uri="{FF2B5EF4-FFF2-40B4-BE49-F238E27FC236}">
                <a16:creationId xmlns:a16="http://schemas.microsoft.com/office/drawing/2014/main" id="{82822EB7-A4F2-4CD7-93EB-7A00389143B5}"/>
              </a:ext>
            </a:extLst>
          </p:cNvPr>
          <p:cNvGrpSpPr/>
          <p:nvPr/>
        </p:nvGrpSpPr>
        <p:grpSpPr>
          <a:xfrm>
            <a:off x="256340" y="5057894"/>
            <a:ext cx="8220666" cy="1508841"/>
            <a:chOff x="256340" y="5057894"/>
            <a:chExt cx="8220666" cy="1508841"/>
          </a:xfrm>
        </p:grpSpPr>
        <p:sp>
          <p:nvSpPr>
            <p:cNvPr id="17" name="Rectangle 16">
              <a:extLst>
                <a:ext uri="{FF2B5EF4-FFF2-40B4-BE49-F238E27FC236}">
                  <a16:creationId xmlns:a16="http://schemas.microsoft.com/office/drawing/2014/main" id="{4CF97FCB-BD01-48C7-9F14-CC9BA713109D}"/>
                </a:ext>
              </a:extLst>
            </p:cNvPr>
            <p:cNvSpPr/>
            <p:nvPr/>
          </p:nvSpPr>
          <p:spPr>
            <a:xfrm>
              <a:off x="5457071" y="5791728"/>
              <a:ext cx="3019935" cy="738664"/>
            </a:xfrm>
            <a:prstGeom prst="rect">
              <a:avLst/>
            </a:prstGeom>
            <a:solidFill>
              <a:schemeClr val="bg1"/>
            </a:solidFill>
          </p:spPr>
          <p:txBody>
            <a:bodyPr wrap="square">
              <a:spAutoFit/>
            </a:bodyPr>
            <a:lstStyle/>
            <a:p>
              <a:pPr algn="ctr"/>
              <a:r>
                <a:rPr lang="fr-FR" sz="1400" b="1" dirty="0"/>
                <a:t>Nouvel élément de langage C++</a:t>
              </a:r>
            </a:p>
            <a:p>
              <a:pPr algn="ctr"/>
              <a:r>
                <a:rPr lang="fr-FR" sz="1400" dirty="0"/>
                <a:t>Fonction pour faire sonner le buzzer avec délai passé en paramètre</a:t>
              </a:r>
            </a:p>
          </p:txBody>
        </p:sp>
        <p:sp>
          <p:nvSpPr>
            <p:cNvPr id="18" name="Accolade fermante 17">
              <a:extLst>
                <a:ext uri="{FF2B5EF4-FFF2-40B4-BE49-F238E27FC236}">
                  <a16:creationId xmlns:a16="http://schemas.microsoft.com/office/drawing/2014/main" id="{01FFB3F9-C510-43BC-95F1-C15C4B9252CD}"/>
                </a:ext>
              </a:extLst>
            </p:cNvPr>
            <p:cNvSpPr/>
            <p:nvPr/>
          </p:nvSpPr>
          <p:spPr>
            <a:xfrm>
              <a:off x="5022858" y="5755385"/>
              <a:ext cx="130082" cy="8113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9D0A2FD4-C396-49B3-8FB7-B53DB745744B}"/>
                </a:ext>
              </a:extLst>
            </p:cNvPr>
            <p:cNvCxnSpPr>
              <a:cxnSpLocks/>
            </p:cNvCxnSpPr>
            <p:nvPr/>
          </p:nvCxnSpPr>
          <p:spPr>
            <a:xfrm>
              <a:off x="256340" y="5738912"/>
              <a:ext cx="4571998"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6869914-B4B6-46C9-8BDF-C7FD4EA09106}"/>
                </a:ext>
              </a:extLst>
            </p:cNvPr>
            <p:cNvSpPr/>
            <p:nvPr/>
          </p:nvSpPr>
          <p:spPr>
            <a:xfrm>
              <a:off x="489721" y="5057894"/>
              <a:ext cx="1560983" cy="175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a:extLst>
                <a:ext uri="{FF2B5EF4-FFF2-40B4-BE49-F238E27FC236}">
                  <a16:creationId xmlns:a16="http://schemas.microsoft.com/office/drawing/2014/main" id="{0A71A1D2-D60B-4DD2-9430-A1F758A79653}"/>
                </a:ext>
              </a:extLst>
            </p:cNvPr>
            <p:cNvCxnSpPr>
              <a:cxnSpLocks/>
            </p:cNvCxnSpPr>
            <p:nvPr/>
          </p:nvCxnSpPr>
          <p:spPr>
            <a:xfrm>
              <a:off x="1365861" y="5233888"/>
              <a:ext cx="0" cy="505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e 18">
            <a:extLst>
              <a:ext uri="{FF2B5EF4-FFF2-40B4-BE49-F238E27FC236}">
                <a16:creationId xmlns:a16="http://schemas.microsoft.com/office/drawing/2014/main" id="{7D2552DC-E11B-448F-8F42-7F8894E30B6F}"/>
              </a:ext>
            </a:extLst>
          </p:cNvPr>
          <p:cNvGrpSpPr/>
          <p:nvPr/>
        </p:nvGrpSpPr>
        <p:grpSpPr>
          <a:xfrm>
            <a:off x="1308472" y="4652781"/>
            <a:ext cx="7345807" cy="862442"/>
            <a:chOff x="1331428" y="6041523"/>
            <a:chExt cx="7345807" cy="862442"/>
          </a:xfrm>
        </p:grpSpPr>
        <p:sp>
          <p:nvSpPr>
            <p:cNvPr id="22" name="Rectangle 21">
              <a:extLst>
                <a:ext uri="{FF2B5EF4-FFF2-40B4-BE49-F238E27FC236}">
                  <a16:creationId xmlns:a16="http://schemas.microsoft.com/office/drawing/2014/main" id="{B7D6B263-5F13-43CB-9D78-D6B3CA47F65A}"/>
                </a:ext>
              </a:extLst>
            </p:cNvPr>
            <p:cNvSpPr/>
            <p:nvPr/>
          </p:nvSpPr>
          <p:spPr>
            <a:xfrm>
              <a:off x="5302755" y="6165301"/>
              <a:ext cx="3374480" cy="738664"/>
            </a:xfrm>
            <a:prstGeom prst="rect">
              <a:avLst/>
            </a:prstGeom>
            <a:solidFill>
              <a:schemeClr val="bg1"/>
            </a:solidFill>
          </p:spPr>
          <p:txBody>
            <a:bodyPr wrap="square">
              <a:spAutoFit/>
            </a:bodyPr>
            <a:lstStyle/>
            <a:p>
              <a:pPr algn="ctr"/>
              <a:r>
                <a:rPr lang="fr-FR" sz="1400" b="1" dirty="0"/>
                <a:t>Nouveaux éléments de langage </a:t>
              </a:r>
            </a:p>
            <a:p>
              <a:pPr algn="ctr"/>
              <a:r>
                <a:rPr lang="fr-FR" sz="1400" dirty="0"/>
                <a:t>Conversion d’un « float » en « string » et concaténation pour affichage</a:t>
              </a:r>
            </a:p>
          </p:txBody>
        </p:sp>
        <p:sp>
          <p:nvSpPr>
            <p:cNvPr id="27" name="Rectangle 26">
              <a:extLst>
                <a:ext uri="{FF2B5EF4-FFF2-40B4-BE49-F238E27FC236}">
                  <a16:creationId xmlns:a16="http://schemas.microsoft.com/office/drawing/2014/main" id="{54EBAB0C-C80C-4D74-A431-EA464D3CA4FD}"/>
                </a:ext>
              </a:extLst>
            </p:cNvPr>
            <p:cNvSpPr/>
            <p:nvPr/>
          </p:nvSpPr>
          <p:spPr>
            <a:xfrm>
              <a:off x="1331428" y="6041523"/>
              <a:ext cx="2039223" cy="175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avec flèche 27">
              <a:extLst>
                <a:ext uri="{FF2B5EF4-FFF2-40B4-BE49-F238E27FC236}">
                  <a16:creationId xmlns:a16="http://schemas.microsoft.com/office/drawing/2014/main" id="{57886DB2-8028-495D-9F05-46C5909FE5C1}"/>
                </a:ext>
              </a:extLst>
            </p:cNvPr>
            <p:cNvCxnSpPr>
              <a:cxnSpLocks/>
              <a:stCxn id="27" idx="3"/>
              <a:endCxn id="22" idx="1"/>
            </p:cNvCxnSpPr>
            <p:nvPr/>
          </p:nvCxnSpPr>
          <p:spPr>
            <a:xfrm>
              <a:off x="3370651" y="6129520"/>
              <a:ext cx="1932104" cy="4051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a:extLst>
              <a:ext uri="{FF2B5EF4-FFF2-40B4-BE49-F238E27FC236}">
                <a16:creationId xmlns:a16="http://schemas.microsoft.com/office/drawing/2014/main" id="{7D98BE75-C791-4286-A5C2-C0B08667F382}"/>
              </a:ext>
            </a:extLst>
          </p:cNvPr>
          <p:cNvSpPr>
            <a:spLocks noGrp="1"/>
          </p:cNvSpPr>
          <p:nvPr>
            <p:ph type="sldNum" sz="quarter" idx="12"/>
          </p:nvPr>
        </p:nvSpPr>
        <p:spPr>
          <a:xfrm>
            <a:off x="7014198" y="68019"/>
            <a:ext cx="2057400" cy="365125"/>
          </a:xfrm>
        </p:spPr>
        <p:txBody>
          <a:bodyPr/>
          <a:lstStyle/>
          <a:p>
            <a:fld id="{7890B89A-A0DE-4052-B430-B0474622C676}" type="slidenum">
              <a:rPr lang="fr-FR" smtClean="0"/>
              <a:t>32</a:t>
            </a:fld>
            <a:endParaRPr lang="fr-FR" dirty="0"/>
          </a:p>
        </p:txBody>
      </p:sp>
    </p:spTree>
    <p:extLst>
      <p:ext uri="{BB962C8B-B14F-4D97-AF65-F5344CB8AC3E}">
        <p14:creationId xmlns:p14="http://schemas.microsoft.com/office/powerpoint/2010/main" val="211735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985B6B-8B37-4EF2-B41B-143ABFC8A237}"/>
              </a:ext>
            </a:extLst>
          </p:cNvPr>
          <p:cNvSpPr>
            <a:spLocks noGrp="1"/>
          </p:cNvSpPr>
          <p:nvPr>
            <p:ph type="title"/>
          </p:nvPr>
        </p:nvSpPr>
        <p:spPr>
          <a:xfrm>
            <a:off x="628650" y="43747"/>
            <a:ext cx="7886700" cy="713789"/>
          </a:xfrm>
        </p:spPr>
        <p:txBody>
          <a:bodyPr>
            <a:normAutofit/>
          </a:bodyPr>
          <a:lstStyle/>
          <a:p>
            <a:pPr algn="ctr"/>
            <a:r>
              <a:rPr lang="fr-FR" sz="3600" b="1" dirty="0">
                <a:solidFill>
                  <a:schemeClr val="bg1"/>
                </a:solidFill>
              </a:rPr>
              <a:t>Thérémine lumineux</a:t>
            </a:r>
            <a:endParaRPr lang="fr-FR" sz="3600" dirty="0"/>
          </a:p>
        </p:txBody>
      </p:sp>
      <p:pic>
        <p:nvPicPr>
          <p:cNvPr id="4" name="Espace réservé du contenu 3">
            <a:extLst>
              <a:ext uri="{FF2B5EF4-FFF2-40B4-BE49-F238E27FC236}">
                <a16:creationId xmlns:a16="http://schemas.microsoft.com/office/drawing/2014/main" id="{F7A42236-9A96-4204-91E8-FFAD0FF93D52}"/>
              </a:ext>
            </a:extLst>
          </p:cNvPr>
          <p:cNvPicPr>
            <a:picLocks noGrp="1" noChangeAspect="1"/>
          </p:cNvPicPr>
          <p:nvPr>
            <p:ph idx="1"/>
          </p:nvPr>
        </p:nvPicPr>
        <p:blipFill>
          <a:blip r:embed="rId2"/>
          <a:stretch>
            <a:fillRect/>
          </a:stretch>
        </p:blipFill>
        <p:spPr>
          <a:xfrm>
            <a:off x="41656" y="760372"/>
            <a:ext cx="6036625" cy="5915679"/>
          </a:xfrm>
          <a:prstGeom prst="rect">
            <a:avLst/>
          </a:prstGeom>
        </p:spPr>
      </p:pic>
      <p:sp>
        <p:nvSpPr>
          <p:cNvPr id="6" name="ZoneTexte 5">
            <a:extLst>
              <a:ext uri="{FF2B5EF4-FFF2-40B4-BE49-F238E27FC236}">
                <a16:creationId xmlns:a16="http://schemas.microsoft.com/office/drawing/2014/main" id="{DEEE6730-AB5A-4BDC-8BD1-9AC214151B31}"/>
              </a:ext>
            </a:extLst>
          </p:cNvPr>
          <p:cNvSpPr txBox="1"/>
          <p:nvPr/>
        </p:nvSpPr>
        <p:spPr>
          <a:xfrm>
            <a:off x="6048813" y="2246596"/>
            <a:ext cx="3053531" cy="1384995"/>
          </a:xfrm>
          <a:prstGeom prst="rect">
            <a:avLst/>
          </a:prstGeom>
          <a:noFill/>
        </p:spPr>
        <p:txBody>
          <a:bodyPr wrap="square" rtlCol="0">
            <a:spAutoFit/>
          </a:bodyPr>
          <a:lstStyle/>
          <a:p>
            <a:pPr marL="0" lvl="2"/>
            <a:r>
              <a:rPr lang="fr-FR" sz="1400" b="1" dirty="0">
                <a:solidFill>
                  <a:schemeClr val="bg1"/>
                </a:solidFill>
              </a:rPr>
              <a:t>Matériel :</a:t>
            </a:r>
          </a:p>
          <a:p>
            <a:pPr marL="87313" lvl="3">
              <a:buFontTx/>
              <a:buChar char="-"/>
            </a:pPr>
            <a:r>
              <a:rPr lang="fr-FR" sz="1400" dirty="0"/>
              <a:t>La carte IoT Node Discovery</a:t>
            </a:r>
          </a:p>
          <a:p>
            <a:pPr marL="87313" lvl="3">
              <a:buFontTx/>
              <a:buChar char="-"/>
            </a:pPr>
            <a:r>
              <a:rPr lang="fr-FR" sz="1400" dirty="0"/>
              <a:t>Un shield Grove</a:t>
            </a:r>
          </a:p>
          <a:p>
            <a:pPr marL="87313" lvl="3">
              <a:buFontTx/>
              <a:buChar char="-"/>
            </a:pPr>
            <a:r>
              <a:rPr lang="fr-FR" sz="1400" dirty="0"/>
              <a:t>Un buzzer Grove v 1.2 branché en D8</a:t>
            </a:r>
          </a:p>
          <a:p>
            <a:pPr marL="87313" lvl="3">
              <a:buFontTx/>
              <a:buChar char="-"/>
            </a:pPr>
            <a:r>
              <a:rPr lang="fr-FR" sz="1400" dirty="0"/>
              <a:t>Une photorésistance Grove v1.2 branchée en A0.</a:t>
            </a:r>
          </a:p>
        </p:txBody>
      </p:sp>
      <p:sp>
        <p:nvSpPr>
          <p:cNvPr id="7" name="ZoneTexte 6">
            <a:extLst>
              <a:ext uri="{FF2B5EF4-FFF2-40B4-BE49-F238E27FC236}">
                <a16:creationId xmlns:a16="http://schemas.microsoft.com/office/drawing/2014/main" id="{8B348D4C-756D-411A-8DCE-2D50AAA933DF}"/>
              </a:ext>
            </a:extLst>
          </p:cNvPr>
          <p:cNvSpPr txBox="1"/>
          <p:nvPr/>
        </p:nvSpPr>
        <p:spPr>
          <a:xfrm>
            <a:off x="6078281" y="3905693"/>
            <a:ext cx="3003794" cy="954107"/>
          </a:xfrm>
          <a:prstGeom prst="rect">
            <a:avLst/>
          </a:prstGeom>
          <a:noFill/>
        </p:spPr>
        <p:txBody>
          <a:bodyPr wrap="square" rtlCol="0">
            <a:spAutoFit/>
          </a:bodyPr>
          <a:lstStyle/>
          <a:p>
            <a:pPr marL="0" lvl="2" algn="just"/>
            <a:r>
              <a:rPr lang="fr-FR" sz="1400" b="1" dirty="0">
                <a:solidFill>
                  <a:schemeClr val="bg1"/>
                </a:solidFill>
              </a:rPr>
              <a:t>Fonction du montage : </a:t>
            </a:r>
          </a:p>
          <a:p>
            <a:pPr marL="0" lvl="2" algn="just"/>
            <a:r>
              <a:rPr lang="fr-FR" sz="1400" dirty="0"/>
              <a:t>Le buzzer émet un son dont la fréquence est modulée selon la lumière qui atteint la photorésistance.</a:t>
            </a:r>
          </a:p>
        </p:txBody>
      </p:sp>
      <p:pic>
        <p:nvPicPr>
          <p:cNvPr id="8" name="Image 7">
            <a:extLst>
              <a:ext uri="{FF2B5EF4-FFF2-40B4-BE49-F238E27FC236}">
                <a16:creationId xmlns:a16="http://schemas.microsoft.com/office/drawing/2014/main" id="{9AF303EF-1F9A-48B5-AF1A-95F0802E5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227" y="542091"/>
            <a:ext cx="1184275" cy="1184275"/>
          </a:xfrm>
          <a:prstGeom prst="rect">
            <a:avLst/>
          </a:prstGeom>
        </p:spPr>
      </p:pic>
      <p:pic>
        <p:nvPicPr>
          <p:cNvPr id="10" name="Image 9">
            <a:extLst>
              <a:ext uri="{FF2B5EF4-FFF2-40B4-BE49-F238E27FC236}">
                <a16:creationId xmlns:a16="http://schemas.microsoft.com/office/drawing/2014/main" id="{A0C63CB9-0A39-4683-82C7-60A67F91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864" y="1137065"/>
            <a:ext cx="1145797" cy="1145797"/>
          </a:xfrm>
          <a:prstGeom prst="rect">
            <a:avLst/>
          </a:prstGeom>
        </p:spPr>
      </p:pic>
      <p:grpSp>
        <p:nvGrpSpPr>
          <p:cNvPr id="12" name="Groupe 11">
            <a:extLst>
              <a:ext uri="{FF2B5EF4-FFF2-40B4-BE49-F238E27FC236}">
                <a16:creationId xmlns:a16="http://schemas.microsoft.com/office/drawing/2014/main" id="{0B40EFB8-616C-48FD-AD78-48419C007EFB}"/>
              </a:ext>
            </a:extLst>
          </p:cNvPr>
          <p:cNvGrpSpPr/>
          <p:nvPr/>
        </p:nvGrpSpPr>
        <p:grpSpPr>
          <a:xfrm>
            <a:off x="298424" y="2705378"/>
            <a:ext cx="8754183" cy="3137286"/>
            <a:chOff x="321380" y="4006122"/>
            <a:chExt cx="8754183" cy="3137286"/>
          </a:xfrm>
        </p:grpSpPr>
        <p:sp>
          <p:nvSpPr>
            <p:cNvPr id="13" name="Rectangle 12">
              <a:extLst>
                <a:ext uri="{FF2B5EF4-FFF2-40B4-BE49-F238E27FC236}">
                  <a16:creationId xmlns:a16="http://schemas.microsoft.com/office/drawing/2014/main" id="{245CF600-0141-4E32-91B3-1D6BF51628FF}"/>
                </a:ext>
              </a:extLst>
            </p:cNvPr>
            <p:cNvSpPr/>
            <p:nvPr/>
          </p:nvSpPr>
          <p:spPr>
            <a:xfrm>
              <a:off x="6296662" y="6620188"/>
              <a:ext cx="2778901" cy="523220"/>
            </a:xfrm>
            <a:prstGeom prst="rect">
              <a:avLst/>
            </a:prstGeom>
            <a:solidFill>
              <a:schemeClr val="bg1"/>
            </a:solidFill>
          </p:spPr>
          <p:txBody>
            <a:bodyPr wrap="square">
              <a:spAutoFit/>
            </a:bodyPr>
            <a:lstStyle/>
            <a:p>
              <a:pPr algn="ctr"/>
              <a:r>
                <a:rPr lang="fr-FR" sz="1400" b="1" dirty="0"/>
                <a:t>Nouvel élément de langage C++</a:t>
              </a:r>
            </a:p>
            <a:p>
              <a:pPr algn="ctr"/>
              <a:r>
                <a:rPr lang="fr-FR" sz="1400" dirty="0"/>
                <a:t>Boucle « while »</a:t>
              </a:r>
            </a:p>
          </p:txBody>
        </p:sp>
        <p:sp>
          <p:nvSpPr>
            <p:cNvPr id="14" name="Rectangle 13">
              <a:extLst>
                <a:ext uri="{FF2B5EF4-FFF2-40B4-BE49-F238E27FC236}">
                  <a16:creationId xmlns:a16="http://schemas.microsoft.com/office/drawing/2014/main" id="{D60FDBEA-FDCC-4EE5-A756-A047DB5DE9CE}"/>
                </a:ext>
              </a:extLst>
            </p:cNvPr>
            <p:cNvSpPr/>
            <p:nvPr/>
          </p:nvSpPr>
          <p:spPr>
            <a:xfrm>
              <a:off x="321380" y="4006122"/>
              <a:ext cx="1319950" cy="175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E90237AB-2F44-46E1-8093-013E2F10D55E}"/>
                </a:ext>
              </a:extLst>
            </p:cNvPr>
            <p:cNvCxnSpPr>
              <a:cxnSpLocks/>
              <a:stCxn id="14" idx="3"/>
              <a:endCxn id="13" idx="1"/>
            </p:cNvCxnSpPr>
            <p:nvPr/>
          </p:nvCxnSpPr>
          <p:spPr>
            <a:xfrm>
              <a:off x="1641330" y="4094119"/>
              <a:ext cx="4655332" cy="27876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a:extLst>
              <a:ext uri="{FF2B5EF4-FFF2-40B4-BE49-F238E27FC236}">
                <a16:creationId xmlns:a16="http://schemas.microsoft.com/office/drawing/2014/main" id="{44D7B384-9EBE-4683-B4BF-E4CE32576314}"/>
              </a:ext>
            </a:extLst>
          </p:cNvPr>
          <p:cNvSpPr>
            <a:spLocks noGrp="1"/>
          </p:cNvSpPr>
          <p:nvPr>
            <p:ph type="sldNum" sz="quarter" idx="12"/>
          </p:nvPr>
        </p:nvSpPr>
        <p:spPr>
          <a:xfrm>
            <a:off x="7024858" y="56423"/>
            <a:ext cx="2057400" cy="365125"/>
          </a:xfrm>
        </p:spPr>
        <p:txBody>
          <a:bodyPr/>
          <a:lstStyle/>
          <a:p>
            <a:fld id="{7890B89A-A0DE-4052-B430-B0474622C676}" type="slidenum">
              <a:rPr lang="fr-FR" smtClean="0"/>
              <a:t>33</a:t>
            </a:fld>
            <a:endParaRPr lang="fr-FR" dirty="0"/>
          </a:p>
        </p:txBody>
      </p:sp>
    </p:spTree>
    <p:extLst>
      <p:ext uri="{BB962C8B-B14F-4D97-AF65-F5344CB8AC3E}">
        <p14:creationId xmlns:p14="http://schemas.microsoft.com/office/powerpoint/2010/main" val="32605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FEF6AF0-0655-4C48-B3B0-46D9E60C3F33}"/>
              </a:ext>
            </a:extLst>
          </p:cNvPr>
          <p:cNvPicPr>
            <a:picLocks noChangeAspect="1"/>
          </p:cNvPicPr>
          <p:nvPr/>
        </p:nvPicPr>
        <p:blipFill>
          <a:blip r:embed="rId2"/>
          <a:stretch>
            <a:fillRect/>
          </a:stretch>
        </p:blipFill>
        <p:spPr>
          <a:xfrm>
            <a:off x="47509" y="1126540"/>
            <a:ext cx="5777566" cy="5358384"/>
          </a:xfrm>
          <a:prstGeom prst="rect">
            <a:avLst/>
          </a:prstGeom>
        </p:spPr>
      </p:pic>
      <p:pic>
        <p:nvPicPr>
          <p:cNvPr id="23" name="Image 22">
            <a:extLst>
              <a:ext uri="{FF2B5EF4-FFF2-40B4-BE49-F238E27FC236}">
                <a16:creationId xmlns:a16="http://schemas.microsoft.com/office/drawing/2014/main" id="{A0EA1752-8576-4E65-B540-763BA52A9F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306" y="638817"/>
            <a:ext cx="1525617" cy="1381343"/>
          </a:xfrm>
          <a:prstGeom prst="rect">
            <a:avLst/>
          </a:prstGeom>
        </p:spPr>
      </p:pic>
      <p:sp>
        <p:nvSpPr>
          <p:cNvPr id="2" name="Titre 1">
            <a:extLst>
              <a:ext uri="{FF2B5EF4-FFF2-40B4-BE49-F238E27FC236}">
                <a16:creationId xmlns:a16="http://schemas.microsoft.com/office/drawing/2014/main" id="{4BD2D3F7-3848-4085-BBBB-A11AFF2D4202}"/>
              </a:ext>
            </a:extLst>
          </p:cNvPr>
          <p:cNvSpPr>
            <a:spLocks noGrp="1"/>
          </p:cNvSpPr>
          <p:nvPr>
            <p:ph type="title"/>
          </p:nvPr>
        </p:nvSpPr>
        <p:spPr>
          <a:xfrm>
            <a:off x="600160" y="104594"/>
            <a:ext cx="7886700" cy="626276"/>
          </a:xfrm>
        </p:spPr>
        <p:txBody>
          <a:bodyPr>
            <a:normAutofit fontScale="90000"/>
          </a:bodyPr>
          <a:lstStyle/>
          <a:p>
            <a:pPr algn="ctr"/>
            <a:r>
              <a:rPr lang="fr-FR" b="1" dirty="0">
                <a:solidFill>
                  <a:schemeClr val="bg1"/>
                </a:solidFill>
              </a:rPr>
              <a:t>Modulation d’intensité d’une LED</a:t>
            </a:r>
          </a:p>
        </p:txBody>
      </p:sp>
      <p:grpSp>
        <p:nvGrpSpPr>
          <p:cNvPr id="7" name="Groupe 6">
            <a:extLst>
              <a:ext uri="{FF2B5EF4-FFF2-40B4-BE49-F238E27FC236}">
                <a16:creationId xmlns:a16="http://schemas.microsoft.com/office/drawing/2014/main" id="{8D156468-9F72-483A-818D-922D3D869CE3}"/>
              </a:ext>
            </a:extLst>
          </p:cNvPr>
          <p:cNvGrpSpPr/>
          <p:nvPr/>
        </p:nvGrpSpPr>
        <p:grpSpPr>
          <a:xfrm>
            <a:off x="429764" y="4247930"/>
            <a:ext cx="8208610" cy="739909"/>
            <a:chOff x="299434" y="5307702"/>
            <a:chExt cx="8208610" cy="739909"/>
          </a:xfrm>
        </p:grpSpPr>
        <p:sp>
          <p:nvSpPr>
            <p:cNvPr id="8" name="Rectangle 7">
              <a:extLst>
                <a:ext uri="{FF2B5EF4-FFF2-40B4-BE49-F238E27FC236}">
                  <a16:creationId xmlns:a16="http://schemas.microsoft.com/office/drawing/2014/main" id="{BA107B6E-2192-4CD5-A581-5BAC8C199FD2}"/>
                </a:ext>
              </a:extLst>
            </p:cNvPr>
            <p:cNvSpPr/>
            <p:nvPr/>
          </p:nvSpPr>
          <p:spPr>
            <a:xfrm>
              <a:off x="5729143" y="5524391"/>
              <a:ext cx="2778901" cy="523220"/>
            </a:xfrm>
            <a:prstGeom prst="rect">
              <a:avLst/>
            </a:prstGeom>
            <a:solidFill>
              <a:schemeClr val="bg1"/>
            </a:solidFill>
          </p:spPr>
          <p:txBody>
            <a:bodyPr wrap="square">
              <a:spAutoFit/>
            </a:bodyPr>
            <a:lstStyle/>
            <a:p>
              <a:pPr algn="ctr"/>
              <a:r>
                <a:rPr lang="fr-FR" sz="1400" b="1" dirty="0"/>
                <a:t>Nouvel élément de langage C++</a:t>
              </a:r>
            </a:p>
            <a:p>
              <a:pPr algn="ctr"/>
              <a:r>
                <a:rPr lang="fr-FR" sz="1400" dirty="0"/>
                <a:t>Boucle « for »</a:t>
              </a:r>
            </a:p>
          </p:txBody>
        </p:sp>
        <p:sp>
          <p:nvSpPr>
            <p:cNvPr id="9" name="Rectangle 8">
              <a:extLst>
                <a:ext uri="{FF2B5EF4-FFF2-40B4-BE49-F238E27FC236}">
                  <a16:creationId xmlns:a16="http://schemas.microsoft.com/office/drawing/2014/main" id="{3973FBC5-D6D4-498D-95BC-48397C12DCE7}"/>
                </a:ext>
              </a:extLst>
            </p:cNvPr>
            <p:cNvSpPr/>
            <p:nvPr/>
          </p:nvSpPr>
          <p:spPr>
            <a:xfrm>
              <a:off x="299434" y="5307702"/>
              <a:ext cx="1702615" cy="143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BFBCB08-54A5-476B-BEAE-D3126579D7BC}"/>
                </a:ext>
              </a:extLst>
            </p:cNvPr>
            <p:cNvCxnSpPr>
              <a:cxnSpLocks/>
              <a:stCxn id="9" idx="3"/>
              <a:endCxn id="8" idx="1"/>
            </p:cNvCxnSpPr>
            <p:nvPr/>
          </p:nvCxnSpPr>
          <p:spPr>
            <a:xfrm>
              <a:off x="2002049" y="5379498"/>
              <a:ext cx="3727094" cy="406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ZoneTexte 12">
            <a:extLst>
              <a:ext uri="{FF2B5EF4-FFF2-40B4-BE49-F238E27FC236}">
                <a16:creationId xmlns:a16="http://schemas.microsoft.com/office/drawing/2014/main" id="{A735016C-768A-4109-87BC-9532002B0694}"/>
              </a:ext>
            </a:extLst>
          </p:cNvPr>
          <p:cNvSpPr txBox="1"/>
          <p:nvPr/>
        </p:nvSpPr>
        <p:spPr>
          <a:xfrm>
            <a:off x="5859474" y="2155194"/>
            <a:ext cx="3053531" cy="954107"/>
          </a:xfrm>
          <a:prstGeom prst="rect">
            <a:avLst/>
          </a:prstGeom>
          <a:noFill/>
        </p:spPr>
        <p:txBody>
          <a:bodyPr wrap="square" rtlCol="0">
            <a:spAutoFit/>
          </a:bodyPr>
          <a:lstStyle/>
          <a:p>
            <a:pPr marL="0" lvl="2"/>
            <a:r>
              <a:rPr lang="fr-FR" sz="1400" b="1" dirty="0">
                <a:solidFill>
                  <a:schemeClr val="bg1"/>
                </a:solidFill>
              </a:rPr>
              <a:t>Matériel :</a:t>
            </a:r>
          </a:p>
          <a:p>
            <a:pPr marL="87313" lvl="3">
              <a:buFontTx/>
              <a:buChar char="-"/>
            </a:pPr>
            <a:r>
              <a:rPr lang="fr-FR" sz="1400" dirty="0"/>
              <a:t>La carte IoT Node Discovery</a:t>
            </a:r>
          </a:p>
          <a:p>
            <a:pPr marL="87313" lvl="3">
              <a:buFontTx/>
              <a:buChar char="-"/>
            </a:pPr>
            <a:r>
              <a:rPr lang="fr-FR" sz="1400" dirty="0"/>
              <a:t>Un shield Grove</a:t>
            </a:r>
          </a:p>
          <a:p>
            <a:pPr marL="87313" lvl="3">
              <a:buFontTx/>
              <a:buChar char="-"/>
            </a:pPr>
            <a:r>
              <a:rPr lang="fr-FR" sz="1400" dirty="0"/>
              <a:t>Une LED branchée en D6</a:t>
            </a:r>
          </a:p>
        </p:txBody>
      </p:sp>
      <p:sp>
        <p:nvSpPr>
          <p:cNvPr id="14" name="ZoneTexte 13">
            <a:extLst>
              <a:ext uri="{FF2B5EF4-FFF2-40B4-BE49-F238E27FC236}">
                <a16:creationId xmlns:a16="http://schemas.microsoft.com/office/drawing/2014/main" id="{428C268F-02AA-49E6-BA57-07459A51E1FD}"/>
              </a:ext>
            </a:extLst>
          </p:cNvPr>
          <p:cNvSpPr txBox="1"/>
          <p:nvPr/>
        </p:nvSpPr>
        <p:spPr>
          <a:xfrm>
            <a:off x="5859474" y="3379368"/>
            <a:ext cx="2975015" cy="738664"/>
          </a:xfrm>
          <a:prstGeom prst="rect">
            <a:avLst/>
          </a:prstGeom>
          <a:noFill/>
        </p:spPr>
        <p:txBody>
          <a:bodyPr wrap="square" rtlCol="0">
            <a:spAutoFit/>
          </a:bodyPr>
          <a:lstStyle/>
          <a:p>
            <a:pPr marL="0" lvl="2" algn="just"/>
            <a:r>
              <a:rPr lang="fr-FR" sz="1400" b="1" dirty="0">
                <a:solidFill>
                  <a:schemeClr val="bg1"/>
                </a:solidFill>
              </a:rPr>
              <a:t>Fonction du montage : </a:t>
            </a:r>
          </a:p>
          <a:p>
            <a:pPr marL="0" lvl="2" algn="just"/>
            <a:r>
              <a:rPr lang="fr-FR" sz="1400" dirty="0"/>
              <a:t>Module l’intensité de la LED lorsque l’on appuie sur le bouton utilisateur</a:t>
            </a:r>
          </a:p>
        </p:txBody>
      </p:sp>
      <p:grpSp>
        <p:nvGrpSpPr>
          <p:cNvPr id="25" name="Groupe 24">
            <a:extLst>
              <a:ext uri="{FF2B5EF4-FFF2-40B4-BE49-F238E27FC236}">
                <a16:creationId xmlns:a16="http://schemas.microsoft.com/office/drawing/2014/main" id="{AE3C889D-5E4A-49A8-AFBB-008D398ADC33}"/>
              </a:ext>
            </a:extLst>
          </p:cNvPr>
          <p:cNvGrpSpPr/>
          <p:nvPr/>
        </p:nvGrpSpPr>
        <p:grpSpPr>
          <a:xfrm>
            <a:off x="505625" y="4644206"/>
            <a:ext cx="8132749" cy="805298"/>
            <a:chOff x="277236" y="5441999"/>
            <a:chExt cx="8132749" cy="805298"/>
          </a:xfrm>
        </p:grpSpPr>
        <p:sp>
          <p:nvSpPr>
            <p:cNvPr id="26" name="Rectangle 25">
              <a:extLst>
                <a:ext uri="{FF2B5EF4-FFF2-40B4-BE49-F238E27FC236}">
                  <a16:creationId xmlns:a16="http://schemas.microsoft.com/office/drawing/2014/main" id="{561561ED-BF37-4322-B4FB-AF44C898F501}"/>
                </a:ext>
              </a:extLst>
            </p:cNvPr>
            <p:cNvSpPr/>
            <p:nvPr/>
          </p:nvSpPr>
          <p:spPr>
            <a:xfrm>
              <a:off x="5631084" y="5939520"/>
              <a:ext cx="2778901" cy="307777"/>
            </a:xfrm>
            <a:prstGeom prst="rect">
              <a:avLst/>
            </a:prstGeom>
            <a:solidFill>
              <a:schemeClr val="bg1"/>
            </a:solidFill>
          </p:spPr>
          <p:txBody>
            <a:bodyPr wrap="square">
              <a:spAutoFit/>
            </a:bodyPr>
            <a:lstStyle/>
            <a:p>
              <a:pPr algn="ctr"/>
              <a:r>
                <a:rPr lang="fr-FR" sz="1400" b="1" dirty="0"/>
                <a:t>Usage de la PWM</a:t>
              </a:r>
              <a:endParaRPr lang="fr-FR" sz="1400" dirty="0"/>
            </a:p>
          </p:txBody>
        </p:sp>
        <p:sp>
          <p:nvSpPr>
            <p:cNvPr id="27" name="Rectangle 26">
              <a:extLst>
                <a:ext uri="{FF2B5EF4-FFF2-40B4-BE49-F238E27FC236}">
                  <a16:creationId xmlns:a16="http://schemas.microsoft.com/office/drawing/2014/main" id="{9A8019F1-A0F7-4082-8B72-5B913C6CD8F0}"/>
                </a:ext>
              </a:extLst>
            </p:cNvPr>
            <p:cNvSpPr/>
            <p:nvPr/>
          </p:nvSpPr>
          <p:spPr>
            <a:xfrm>
              <a:off x="277236" y="5441999"/>
              <a:ext cx="1560919" cy="143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avec flèche 27">
              <a:extLst>
                <a:ext uri="{FF2B5EF4-FFF2-40B4-BE49-F238E27FC236}">
                  <a16:creationId xmlns:a16="http://schemas.microsoft.com/office/drawing/2014/main" id="{6B2D3EA0-E76B-49E1-9C42-FBB80A7545E5}"/>
                </a:ext>
              </a:extLst>
            </p:cNvPr>
            <p:cNvCxnSpPr>
              <a:cxnSpLocks/>
              <a:stCxn id="27" idx="3"/>
              <a:endCxn id="26" idx="1"/>
            </p:cNvCxnSpPr>
            <p:nvPr/>
          </p:nvCxnSpPr>
          <p:spPr>
            <a:xfrm>
              <a:off x="1838155" y="5513795"/>
              <a:ext cx="3792929" cy="5796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Espace réservé du numéro de diapositive 3">
            <a:extLst>
              <a:ext uri="{FF2B5EF4-FFF2-40B4-BE49-F238E27FC236}">
                <a16:creationId xmlns:a16="http://schemas.microsoft.com/office/drawing/2014/main" id="{78AA81AE-52BA-491A-B276-00224044D6E2}"/>
              </a:ext>
            </a:extLst>
          </p:cNvPr>
          <p:cNvSpPr>
            <a:spLocks noGrp="1"/>
          </p:cNvSpPr>
          <p:nvPr>
            <p:ph type="sldNum" sz="quarter" idx="12"/>
          </p:nvPr>
        </p:nvSpPr>
        <p:spPr>
          <a:xfrm>
            <a:off x="7026997" y="60584"/>
            <a:ext cx="2057400" cy="365125"/>
          </a:xfrm>
        </p:spPr>
        <p:txBody>
          <a:bodyPr/>
          <a:lstStyle/>
          <a:p>
            <a:fld id="{7890B89A-A0DE-4052-B430-B0474622C676}" type="slidenum">
              <a:rPr lang="fr-FR" smtClean="0"/>
              <a:t>34</a:t>
            </a:fld>
            <a:endParaRPr lang="fr-FR" dirty="0"/>
          </a:p>
        </p:txBody>
      </p:sp>
    </p:spTree>
    <p:extLst>
      <p:ext uri="{BB962C8B-B14F-4D97-AF65-F5344CB8AC3E}">
        <p14:creationId xmlns:p14="http://schemas.microsoft.com/office/powerpoint/2010/main" val="184009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CB488-D158-474F-8C26-61DE1B0BB170}"/>
              </a:ext>
            </a:extLst>
          </p:cNvPr>
          <p:cNvSpPr>
            <a:spLocks noGrp="1"/>
          </p:cNvSpPr>
          <p:nvPr>
            <p:ph type="title"/>
          </p:nvPr>
        </p:nvSpPr>
        <p:spPr>
          <a:xfrm>
            <a:off x="13879" y="199091"/>
            <a:ext cx="8735121" cy="710208"/>
          </a:xfrm>
        </p:spPr>
        <p:txBody>
          <a:bodyPr>
            <a:normAutofit/>
          </a:bodyPr>
          <a:lstStyle/>
          <a:p>
            <a:pPr algn="ctr"/>
            <a:r>
              <a:rPr lang="fr-FR" sz="3600" b="1" dirty="0">
                <a:solidFill>
                  <a:schemeClr val="bg1"/>
                </a:solidFill>
              </a:rPr>
              <a:t>Tension sur la broche LED_PWM_PIN</a:t>
            </a:r>
          </a:p>
        </p:txBody>
      </p:sp>
      <p:grpSp>
        <p:nvGrpSpPr>
          <p:cNvPr id="16" name="Groupe 15">
            <a:extLst>
              <a:ext uri="{FF2B5EF4-FFF2-40B4-BE49-F238E27FC236}">
                <a16:creationId xmlns:a16="http://schemas.microsoft.com/office/drawing/2014/main" id="{F92A98C3-32BE-4413-AEF4-6880FDECC1D8}"/>
              </a:ext>
            </a:extLst>
          </p:cNvPr>
          <p:cNvGrpSpPr/>
          <p:nvPr/>
        </p:nvGrpSpPr>
        <p:grpSpPr>
          <a:xfrm>
            <a:off x="658309" y="1020876"/>
            <a:ext cx="7610784" cy="4193250"/>
            <a:chOff x="298328" y="1445409"/>
            <a:chExt cx="8547344" cy="4191221"/>
          </a:xfrm>
        </p:grpSpPr>
        <p:pic>
          <p:nvPicPr>
            <p:cNvPr id="6" name="Image 5">
              <a:extLst>
                <a:ext uri="{FF2B5EF4-FFF2-40B4-BE49-F238E27FC236}">
                  <a16:creationId xmlns:a16="http://schemas.microsoft.com/office/drawing/2014/main" id="{76B86212-D0BE-426C-BA34-8DB7859027B5}"/>
                </a:ext>
              </a:extLst>
            </p:cNvPr>
            <p:cNvPicPr>
              <a:picLocks noChangeAspect="1"/>
            </p:cNvPicPr>
            <p:nvPr/>
          </p:nvPicPr>
          <p:blipFill>
            <a:blip r:embed="rId2"/>
            <a:stretch>
              <a:fillRect/>
            </a:stretch>
          </p:blipFill>
          <p:spPr>
            <a:xfrm>
              <a:off x="298328" y="1445409"/>
              <a:ext cx="8547344" cy="4191221"/>
            </a:xfrm>
            <a:prstGeom prst="rect">
              <a:avLst/>
            </a:prstGeom>
          </p:spPr>
        </p:pic>
        <p:sp>
          <p:nvSpPr>
            <p:cNvPr id="5" name="ZoneTexte 4">
              <a:extLst>
                <a:ext uri="{FF2B5EF4-FFF2-40B4-BE49-F238E27FC236}">
                  <a16:creationId xmlns:a16="http://schemas.microsoft.com/office/drawing/2014/main" id="{C779AFD6-C1BA-43AB-AA7C-18E9E354BF92}"/>
                </a:ext>
              </a:extLst>
            </p:cNvPr>
            <p:cNvSpPr txBox="1"/>
            <p:nvPr/>
          </p:nvSpPr>
          <p:spPr>
            <a:xfrm>
              <a:off x="5495092" y="1935921"/>
              <a:ext cx="1944645" cy="307628"/>
            </a:xfrm>
            <a:prstGeom prst="rect">
              <a:avLst/>
            </a:prstGeom>
            <a:noFill/>
          </p:spPr>
          <p:txBody>
            <a:bodyPr wrap="none" rtlCol="0">
              <a:spAutoFit/>
            </a:bodyPr>
            <a:lstStyle/>
            <a:p>
              <a:r>
                <a:rPr lang="fr-FR" sz="1400" b="1" dirty="0">
                  <a:solidFill>
                    <a:srgbClr val="FF0000"/>
                  </a:solidFill>
                </a:rPr>
                <a:t>i =255 (100% de 255)</a:t>
              </a:r>
            </a:p>
          </p:txBody>
        </p:sp>
        <p:sp>
          <p:nvSpPr>
            <p:cNvPr id="7" name="ZoneTexte 6">
              <a:extLst>
                <a:ext uri="{FF2B5EF4-FFF2-40B4-BE49-F238E27FC236}">
                  <a16:creationId xmlns:a16="http://schemas.microsoft.com/office/drawing/2014/main" id="{3114C634-AFB1-4464-9A73-5AA0BD9C55BE}"/>
                </a:ext>
              </a:extLst>
            </p:cNvPr>
            <p:cNvSpPr txBox="1"/>
            <p:nvPr/>
          </p:nvSpPr>
          <p:spPr>
            <a:xfrm>
              <a:off x="5540778" y="2526639"/>
              <a:ext cx="1942845" cy="307628"/>
            </a:xfrm>
            <a:prstGeom prst="rect">
              <a:avLst/>
            </a:prstGeom>
            <a:noFill/>
          </p:spPr>
          <p:txBody>
            <a:bodyPr wrap="none" rtlCol="0">
              <a:spAutoFit/>
            </a:bodyPr>
            <a:lstStyle/>
            <a:p>
              <a:r>
                <a:rPr lang="fr-FR" sz="1400" b="1" dirty="0">
                  <a:solidFill>
                    <a:srgbClr val="FF0000"/>
                  </a:solidFill>
                </a:rPr>
                <a:t>i =204 (~80% de 255)</a:t>
              </a:r>
            </a:p>
          </p:txBody>
        </p:sp>
        <p:sp>
          <p:nvSpPr>
            <p:cNvPr id="8" name="ZoneTexte 7">
              <a:extLst>
                <a:ext uri="{FF2B5EF4-FFF2-40B4-BE49-F238E27FC236}">
                  <a16:creationId xmlns:a16="http://schemas.microsoft.com/office/drawing/2014/main" id="{8FF6FB6A-B154-4F88-AD69-C4660483C912}"/>
                </a:ext>
              </a:extLst>
            </p:cNvPr>
            <p:cNvSpPr txBox="1"/>
            <p:nvPr/>
          </p:nvSpPr>
          <p:spPr>
            <a:xfrm>
              <a:off x="5582876" y="3186178"/>
              <a:ext cx="1942845" cy="307628"/>
            </a:xfrm>
            <a:prstGeom prst="rect">
              <a:avLst/>
            </a:prstGeom>
            <a:noFill/>
          </p:spPr>
          <p:txBody>
            <a:bodyPr wrap="none" rtlCol="0">
              <a:spAutoFit/>
            </a:bodyPr>
            <a:lstStyle/>
            <a:p>
              <a:r>
                <a:rPr lang="fr-FR" sz="1400" b="1" dirty="0">
                  <a:solidFill>
                    <a:srgbClr val="FF0000"/>
                  </a:solidFill>
                </a:rPr>
                <a:t>i =127 (~50% de 255)</a:t>
              </a:r>
            </a:p>
          </p:txBody>
        </p:sp>
        <p:sp>
          <p:nvSpPr>
            <p:cNvPr id="9" name="ZoneTexte 8">
              <a:extLst>
                <a:ext uri="{FF2B5EF4-FFF2-40B4-BE49-F238E27FC236}">
                  <a16:creationId xmlns:a16="http://schemas.microsoft.com/office/drawing/2014/main" id="{1364BAB5-07CC-47C9-9B70-150138C41B31}"/>
                </a:ext>
              </a:extLst>
            </p:cNvPr>
            <p:cNvSpPr txBox="1"/>
            <p:nvPr/>
          </p:nvSpPr>
          <p:spPr>
            <a:xfrm>
              <a:off x="5568242" y="3846263"/>
              <a:ext cx="1795223" cy="307628"/>
            </a:xfrm>
            <a:prstGeom prst="rect">
              <a:avLst/>
            </a:prstGeom>
            <a:noFill/>
          </p:spPr>
          <p:txBody>
            <a:bodyPr wrap="none" rtlCol="0">
              <a:spAutoFit/>
            </a:bodyPr>
            <a:lstStyle/>
            <a:p>
              <a:r>
                <a:rPr lang="fr-FR" sz="1400" b="1" dirty="0">
                  <a:solidFill>
                    <a:srgbClr val="FF0000"/>
                  </a:solidFill>
                </a:rPr>
                <a:t>i =51(~20% de 255)</a:t>
              </a:r>
            </a:p>
          </p:txBody>
        </p:sp>
        <p:sp>
          <p:nvSpPr>
            <p:cNvPr id="10" name="ZoneTexte 9">
              <a:extLst>
                <a:ext uri="{FF2B5EF4-FFF2-40B4-BE49-F238E27FC236}">
                  <a16:creationId xmlns:a16="http://schemas.microsoft.com/office/drawing/2014/main" id="{E790EF25-9826-4681-847D-E9655BDD1EE4}"/>
                </a:ext>
              </a:extLst>
            </p:cNvPr>
            <p:cNvSpPr txBox="1"/>
            <p:nvPr/>
          </p:nvSpPr>
          <p:spPr>
            <a:xfrm>
              <a:off x="5606501" y="4808352"/>
              <a:ext cx="1635000" cy="307628"/>
            </a:xfrm>
            <a:prstGeom prst="rect">
              <a:avLst/>
            </a:prstGeom>
            <a:noFill/>
          </p:spPr>
          <p:txBody>
            <a:bodyPr wrap="none" rtlCol="0">
              <a:spAutoFit/>
            </a:bodyPr>
            <a:lstStyle/>
            <a:p>
              <a:r>
                <a:rPr lang="fr-FR" sz="1400" b="1" dirty="0">
                  <a:solidFill>
                    <a:srgbClr val="FF0000"/>
                  </a:solidFill>
                </a:rPr>
                <a:t>i =1 (~0% de 255)</a:t>
              </a:r>
            </a:p>
          </p:txBody>
        </p:sp>
      </p:grpSp>
      <p:sp>
        <p:nvSpPr>
          <p:cNvPr id="15" name="Rectangle 14">
            <a:extLst>
              <a:ext uri="{FF2B5EF4-FFF2-40B4-BE49-F238E27FC236}">
                <a16:creationId xmlns:a16="http://schemas.microsoft.com/office/drawing/2014/main" id="{30B042D3-228C-4F71-90FA-32BBCF25804F}"/>
              </a:ext>
            </a:extLst>
          </p:cNvPr>
          <p:cNvSpPr/>
          <p:nvPr/>
        </p:nvSpPr>
        <p:spPr>
          <a:xfrm>
            <a:off x="440890" y="5357098"/>
            <a:ext cx="8061320" cy="1200329"/>
          </a:xfrm>
          <a:prstGeom prst="rect">
            <a:avLst/>
          </a:prstGeom>
        </p:spPr>
        <p:txBody>
          <a:bodyPr wrap="square">
            <a:spAutoFit/>
          </a:bodyPr>
          <a:lstStyle/>
          <a:p>
            <a:pPr algn="just"/>
            <a:r>
              <a:rPr lang="fr-FR" dirty="0"/>
              <a:t>La LED n’est allumée que pendant les portions de temps où la tension est dans l’état HAUT (ou ON, ou 3V3), selon la valeur de i. Elle s’allume et s’éteint un grand nombre de fois par seconde. </a:t>
            </a:r>
          </a:p>
          <a:p>
            <a:pPr algn="just"/>
            <a:r>
              <a:rPr lang="fr-FR" dirty="0"/>
              <a:t>Pour l’œil, tout se passe comme si son intensité variait avec i.</a:t>
            </a:r>
          </a:p>
        </p:txBody>
      </p:sp>
      <p:sp>
        <p:nvSpPr>
          <p:cNvPr id="3" name="Espace réservé du numéro de diapositive 2">
            <a:extLst>
              <a:ext uri="{FF2B5EF4-FFF2-40B4-BE49-F238E27FC236}">
                <a16:creationId xmlns:a16="http://schemas.microsoft.com/office/drawing/2014/main" id="{E478AABF-8C7E-4C7B-A351-A25488517A6A}"/>
              </a:ext>
            </a:extLst>
          </p:cNvPr>
          <p:cNvSpPr>
            <a:spLocks noGrp="1"/>
          </p:cNvSpPr>
          <p:nvPr>
            <p:ph type="sldNum" sz="quarter" idx="12"/>
          </p:nvPr>
        </p:nvSpPr>
        <p:spPr>
          <a:xfrm>
            <a:off x="7017211" y="56119"/>
            <a:ext cx="2057400" cy="365125"/>
          </a:xfrm>
        </p:spPr>
        <p:txBody>
          <a:bodyPr/>
          <a:lstStyle/>
          <a:p>
            <a:fld id="{7890B89A-A0DE-4052-B430-B0474622C676}" type="slidenum">
              <a:rPr lang="fr-FR" smtClean="0"/>
              <a:t>35</a:t>
            </a:fld>
            <a:endParaRPr lang="fr-FR" dirty="0"/>
          </a:p>
        </p:txBody>
      </p:sp>
    </p:spTree>
    <p:extLst>
      <p:ext uri="{BB962C8B-B14F-4D97-AF65-F5344CB8AC3E}">
        <p14:creationId xmlns:p14="http://schemas.microsoft.com/office/powerpoint/2010/main" val="1255866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F5BEB-EBD8-4019-8CB5-E19CEC1F3FA2}"/>
              </a:ext>
            </a:extLst>
          </p:cNvPr>
          <p:cNvSpPr>
            <a:spLocks noGrp="1"/>
          </p:cNvSpPr>
          <p:nvPr>
            <p:ph type="title"/>
          </p:nvPr>
        </p:nvSpPr>
        <p:spPr>
          <a:xfrm>
            <a:off x="105347" y="2658411"/>
            <a:ext cx="8695350" cy="1325563"/>
          </a:xfrm>
        </p:spPr>
        <p:txBody>
          <a:bodyPr>
            <a:noAutofit/>
          </a:bodyPr>
          <a:lstStyle/>
          <a:p>
            <a:pPr algn="ctr"/>
            <a:r>
              <a:rPr lang="fr-FR" sz="5400" b="1" dirty="0"/>
              <a:t>Partie 4 : </a:t>
            </a:r>
            <a:br>
              <a:rPr lang="fr-FR" sz="5400" b="1" dirty="0"/>
            </a:br>
            <a:r>
              <a:rPr lang="fr-FR" sz="5400" b="1" dirty="0"/>
              <a:t>Connecter la carte en </a:t>
            </a:r>
            <a:r>
              <a:rPr lang="fr-FR" sz="5400" b="1" dirty="0" err="1"/>
              <a:t>WiFi</a:t>
            </a:r>
            <a:endParaRPr lang="fr-FR" sz="5400" b="1" dirty="0"/>
          </a:p>
        </p:txBody>
      </p:sp>
    </p:spTree>
    <p:extLst>
      <p:ext uri="{BB962C8B-B14F-4D97-AF65-F5344CB8AC3E}">
        <p14:creationId xmlns:p14="http://schemas.microsoft.com/office/powerpoint/2010/main" val="2260512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A14026-206C-4D06-ADCD-17BC2844B9EA}"/>
              </a:ext>
            </a:extLst>
          </p:cNvPr>
          <p:cNvSpPr/>
          <p:nvPr/>
        </p:nvSpPr>
        <p:spPr>
          <a:xfrm>
            <a:off x="2117555" y="4615310"/>
            <a:ext cx="6602933" cy="288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DA08357-9749-471A-86B6-C569D500D909}"/>
              </a:ext>
            </a:extLst>
          </p:cNvPr>
          <p:cNvSpPr>
            <a:spLocks noGrp="1"/>
          </p:cNvSpPr>
          <p:nvPr>
            <p:ph type="title"/>
          </p:nvPr>
        </p:nvSpPr>
        <p:spPr>
          <a:xfrm>
            <a:off x="628650" y="365126"/>
            <a:ext cx="7886700" cy="664777"/>
          </a:xfrm>
        </p:spPr>
        <p:txBody>
          <a:bodyPr>
            <a:normAutofit fontScale="90000"/>
          </a:bodyPr>
          <a:lstStyle/>
          <a:p>
            <a:pPr algn="ctr"/>
            <a:r>
              <a:rPr lang="fr-FR" b="1" dirty="0">
                <a:solidFill>
                  <a:schemeClr val="bg1"/>
                </a:solidFill>
              </a:rPr>
              <a:t>Commander la LED intégrée à distance</a:t>
            </a:r>
          </a:p>
        </p:txBody>
      </p:sp>
      <p:sp>
        <p:nvSpPr>
          <p:cNvPr id="5" name="ZoneTexte 4">
            <a:extLst>
              <a:ext uri="{FF2B5EF4-FFF2-40B4-BE49-F238E27FC236}">
                <a16:creationId xmlns:a16="http://schemas.microsoft.com/office/drawing/2014/main" id="{F88B7B40-FABD-4123-8077-CBE5DDC4D48A}"/>
              </a:ext>
            </a:extLst>
          </p:cNvPr>
          <p:cNvSpPr txBox="1"/>
          <p:nvPr/>
        </p:nvSpPr>
        <p:spPr>
          <a:xfrm>
            <a:off x="246390" y="1176194"/>
            <a:ext cx="8517411" cy="5632311"/>
          </a:xfrm>
          <a:prstGeom prst="rect">
            <a:avLst/>
          </a:prstGeom>
          <a:noFill/>
        </p:spPr>
        <p:txBody>
          <a:bodyPr wrap="square" rtlCol="0">
            <a:spAutoFit/>
          </a:bodyPr>
          <a:lstStyle/>
          <a:p>
            <a:pPr marL="0" lvl="2" algn="just"/>
            <a:r>
              <a:rPr lang="fr-FR" sz="2000" b="1" dirty="0">
                <a:solidFill>
                  <a:schemeClr val="bg1"/>
                </a:solidFill>
              </a:rPr>
              <a:t>Matériel : </a:t>
            </a:r>
            <a:r>
              <a:rPr lang="fr-FR" sz="2000" dirty="0"/>
              <a:t>La carte IoT Node Discovery</a:t>
            </a:r>
          </a:p>
          <a:p>
            <a:pPr marL="0" lvl="2" algn="just"/>
            <a:endParaRPr lang="fr-FR" sz="2000" dirty="0"/>
          </a:p>
          <a:p>
            <a:pPr marL="0" lvl="2" algn="just"/>
            <a:r>
              <a:rPr lang="fr-FR" sz="2000" b="1" dirty="0">
                <a:solidFill>
                  <a:schemeClr val="bg1"/>
                </a:solidFill>
              </a:rPr>
              <a:t>Objectif : </a:t>
            </a:r>
          </a:p>
          <a:p>
            <a:pPr marL="0" lvl="2" algn="just"/>
            <a:r>
              <a:rPr lang="fr-FR" sz="2000" dirty="0"/>
              <a:t>Mettre en œuvre le pilotage à distance de la carte depuis un PC en la connectant à l’aide de son module Wifi intégré. Dans cet exemple, on se limite à allumer et éteindre la LED utilisateur, mais tout autre capteur ou actuateur peut être piloté de la sorte.</a:t>
            </a:r>
          </a:p>
          <a:p>
            <a:pPr marL="0" lvl="2" algn="just"/>
            <a:endParaRPr lang="fr-FR" sz="2000" dirty="0"/>
          </a:p>
          <a:p>
            <a:pPr marL="0" lvl="2" algn="just"/>
            <a:r>
              <a:rPr lang="fr-FR" sz="2000" b="1" dirty="0">
                <a:solidFill>
                  <a:schemeClr val="bg1"/>
                </a:solidFill>
              </a:rPr>
              <a:t>Prérequis :</a:t>
            </a:r>
          </a:p>
          <a:p>
            <a:pPr marL="285750" lvl="2" indent="-285750" algn="just">
              <a:buFontTx/>
              <a:buChar char="-"/>
            </a:pPr>
            <a:r>
              <a:rPr lang="fr-FR" sz="2000" dirty="0"/>
              <a:t>Installer la bibliothèque ISM43362-M3G-L44. </a:t>
            </a:r>
          </a:p>
          <a:p>
            <a:pPr marL="285750" lvl="2" indent="-285750" algn="just">
              <a:buFontTx/>
              <a:buChar char="-"/>
            </a:pPr>
            <a:r>
              <a:rPr lang="fr-FR" sz="2000" dirty="0"/>
              <a:t>Télécharger le logiciel client-serveur « Hercules » :</a:t>
            </a:r>
          </a:p>
          <a:p>
            <a:pPr marL="0" lvl="2" algn="just"/>
            <a:r>
              <a:rPr lang="fr-FR" sz="2000" dirty="0">
                <a:solidFill>
                  <a:schemeClr val="bg1"/>
                </a:solidFill>
              </a:rPr>
              <a:t>				</a:t>
            </a:r>
            <a:r>
              <a:rPr lang="fr-FR" sz="2000" dirty="0">
                <a:solidFill>
                  <a:schemeClr val="bg1"/>
                </a:solidFill>
                <a:hlinkClick r:id="rId2"/>
              </a:rPr>
              <a:t>https://www.hw-group.com/products/hercules/index_en.html</a:t>
            </a:r>
            <a:endParaRPr lang="fr-FR" sz="2000" dirty="0">
              <a:solidFill>
                <a:schemeClr val="bg1"/>
              </a:solidFill>
            </a:endParaRPr>
          </a:p>
          <a:p>
            <a:pPr marL="0" lvl="2" algn="just"/>
            <a:endParaRPr lang="fr-FR" sz="2000" dirty="0"/>
          </a:p>
          <a:p>
            <a:pPr marL="0" lvl="2" algn="just"/>
            <a:r>
              <a:rPr lang="fr-FR" sz="2000" b="1" dirty="0">
                <a:solidFill>
                  <a:schemeClr val="bg1"/>
                </a:solidFill>
              </a:rPr>
              <a:t>Compléments :</a:t>
            </a:r>
          </a:p>
          <a:p>
            <a:pPr marL="0" lvl="2" algn="just"/>
            <a:r>
              <a:rPr lang="fr-FR" sz="2000" dirty="0"/>
              <a:t>Cet exemple est nettement plus complexe que les précédents. Il illustre les compétences minimum nécessaires pour réaliser un objet connecté : une bonne pratique du langage C++ et des protocoles réseaux. L’aspect sécurité / cryptage de l’information n’est pas abordé.</a:t>
            </a:r>
          </a:p>
        </p:txBody>
      </p:sp>
      <p:sp>
        <p:nvSpPr>
          <p:cNvPr id="3" name="Espace réservé du numéro de diapositive 2">
            <a:extLst>
              <a:ext uri="{FF2B5EF4-FFF2-40B4-BE49-F238E27FC236}">
                <a16:creationId xmlns:a16="http://schemas.microsoft.com/office/drawing/2014/main" id="{FD2CD095-565A-4905-8BE6-C9305451DEB2}"/>
              </a:ext>
            </a:extLst>
          </p:cNvPr>
          <p:cNvSpPr>
            <a:spLocks noGrp="1"/>
          </p:cNvSpPr>
          <p:nvPr>
            <p:ph type="sldNum" sz="quarter" idx="12"/>
          </p:nvPr>
        </p:nvSpPr>
        <p:spPr>
          <a:xfrm>
            <a:off x="7030922" y="49495"/>
            <a:ext cx="2057400" cy="365125"/>
          </a:xfrm>
        </p:spPr>
        <p:txBody>
          <a:bodyPr/>
          <a:lstStyle/>
          <a:p>
            <a:fld id="{7890B89A-A0DE-4052-B430-B0474622C676}" type="slidenum">
              <a:rPr lang="fr-FR" smtClean="0"/>
              <a:t>37</a:t>
            </a:fld>
            <a:endParaRPr lang="fr-FR" dirty="0"/>
          </a:p>
        </p:txBody>
      </p:sp>
    </p:spTree>
    <p:extLst>
      <p:ext uri="{BB962C8B-B14F-4D97-AF65-F5344CB8AC3E}">
        <p14:creationId xmlns:p14="http://schemas.microsoft.com/office/powerpoint/2010/main" val="2220358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CAB55-E6EB-4C2D-90A2-7FD1BEA38A63}"/>
              </a:ext>
            </a:extLst>
          </p:cNvPr>
          <p:cNvSpPr>
            <a:spLocks noGrp="1"/>
          </p:cNvSpPr>
          <p:nvPr>
            <p:ph type="title"/>
          </p:nvPr>
        </p:nvSpPr>
        <p:spPr>
          <a:xfrm>
            <a:off x="432234" y="0"/>
            <a:ext cx="8279531" cy="799531"/>
          </a:xfrm>
        </p:spPr>
        <p:txBody>
          <a:bodyPr>
            <a:noAutofit/>
          </a:bodyPr>
          <a:lstStyle/>
          <a:p>
            <a:pPr algn="ctr"/>
            <a:r>
              <a:rPr lang="fr-FR" sz="3600" b="1" dirty="0">
                <a:solidFill>
                  <a:schemeClr val="bg1"/>
                </a:solidFill>
              </a:rPr>
              <a:t>Revue du code « </a:t>
            </a:r>
            <a:r>
              <a:rPr lang="fr-FR" sz="3600" b="1" dirty="0" err="1">
                <a:solidFill>
                  <a:schemeClr val="bg1"/>
                </a:solidFill>
              </a:rPr>
              <a:t>LED_Via_UDP</a:t>
            </a:r>
            <a:r>
              <a:rPr lang="fr-FR" sz="3600" b="1" dirty="0">
                <a:solidFill>
                  <a:schemeClr val="bg1"/>
                </a:solidFill>
              </a:rPr>
              <a:t> » (1)</a:t>
            </a:r>
          </a:p>
        </p:txBody>
      </p:sp>
      <p:pic>
        <p:nvPicPr>
          <p:cNvPr id="5" name="Image 4">
            <a:extLst>
              <a:ext uri="{FF2B5EF4-FFF2-40B4-BE49-F238E27FC236}">
                <a16:creationId xmlns:a16="http://schemas.microsoft.com/office/drawing/2014/main" id="{FC60C249-B7BD-43E6-9E25-6AAE694F9EAE}"/>
              </a:ext>
            </a:extLst>
          </p:cNvPr>
          <p:cNvPicPr>
            <a:picLocks noChangeAspect="1"/>
          </p:cNvPicPr>
          <p:nvPr/>
        </p:nvPicPr>
        <p:blipFill>
          <a:blip r:embed="rId2"/>
          <a:stretch>
            <a:fillRect/>
          </a:stretch>
        </p:blipFill>
        <p:spPr>
          <a:xfrm>
            <a:off x="67378" y="792474"/>
            <a:ext cx="8986124" cy="5512078"/>
          </a:xfrm>
          <a:prstGeom prst="rect">
            <a:avLst/>
          </a:prstGeom>
        </p:spPr>
      </p:pic>
      <p:sp>
        <p:nvSpPr>
          <p:cNvPr id="3" name="Espace réservé du numéro de diapositive 2">
            <a:extLst>
              <a:ext uri="{FF2B5EF4-FFF2-40B4-BE49-F238E27FC236}">
                <a16:creationId xmlns:a16="http://schemas.microsoft.com/office/drawing/2014/main" id="{F95C5FD8-12D0-41F0-9496-401F08528C7D}"/>
              </a:ext>
            </a:extLst>
          </p:cNvPr>
          <p:cNvSpPr>
            <a:spLocks noGrp="1"/>
          </p:cNvSpPr>
          <p:nvPr>
            <p:ph type="sldNum" sz="quarter" idx="12"/>
          </p:nvPr>
        </p:nvSpPr>
        <p:spPr>
          <a:xfrm>
            <a:off x="7019221" y="65436"/>
            <a:ext cx="2057400" cy="365125"/>
          </a:xfrm>
        </p:spPr>
        <p:txBody>
          <a:bodyPr/>
          <a:lstStyle/>
          <a:p>
            <a:fld id="{7890B89A-A0DE-4052-B430-B0474622C676}" type="slidenum">
              <a:rPr lang="fr-FR" smtClean="0"/>
              <a:t>38</a:t>
            </a:fld>
            <a:endParaRPr lang="fr-FR" dirty="0"/>
          </a:p>
        </p:txBody>
      </p:sp>
    </p:spTree>
    <p:extLst>
      <p:ext uri="{BB962C8B-B14F-4D97-AF65-F5344CB8AC3E}">
        <p14:creationId xmlns:p14="http://schemas.microsoft.com/office/powerpoint/2010/main" val="3601508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094F4-4327-4FA8-A688-44796BE98CA0}"/>
              </a:ext>
            </a:extLst>
          </p:cNvPr>
          <p:cNvSpPr>
            <a:spLocks noGrp="1"/>
          </p:cNvSpPr>
          <p:nvPr>
            <p:ph type="title"/>
          </p:nvPr>
        </p:nvSpPr>
        <p:spPr>
          <a:xfrm>
            <a:off x="628650" y="76368"/>
            <a:ext cx="7886700" cy="1325563"/>
          </a:xfrm>
        </p:spPr>
        <p:txBody>
          <a:bodyPr>
            <a:normAutofit/>
          </a:bodyPr>
          <a:lstStyle/>
          <a:p>
            <a:pPr algn="ctr"/>
            <a:r>
              <a:rPr lang="fr-FR" sz="3600" b="1" dirty="0">
                <a:solidFill>
                  <a:schemeClr val="bg1"/>
                </a:solidFill>
              </a:rPr>
              <a:t>Revue du code « </a:t>
            </a:r>
            <a:r>
              <a:rPr lang="fr-FR" sz="3600" b="1" dirty="0" err="1">
                <a:solidFill>
                  <a:schemeClr val="bg1"/>
                </a:solidFill>
              </a:rPr>
              <a:t>LED_Via_UDP</a:t>
            </a:r>
            <a:r>
              <a:rPr lang="fr-FR" sz="3600" b="1" dirty="0">
                <a:solidFill>
                  <a:schemeClr val="bg1"/>
                </a:solidFill>
              </a:rPr>
              <a:t> » (2)</a:t>
            </a:r>
            <a:endParaRPr lang="fr-FR" sz="3600" dirty="0"/>
          </a:p>
        </p:txBody>
      </p:sp>
      <p:pic>
        <p:nvPicPr>
          <p:cNvPr id="7" name="Image 6">
            <a:extLst>
              <a:ext uri="{FF2B5EF4-FFF2-40B4-BE49-F238E27FC236}">
                <a16:creationId xmlns:a16="http://schemas.microsoft.com/office/drawing/2014/main" id="{752AF4EB-BC27-4AD3-9E83-D600F9420B66}"/>
              </a:ext>
            </a:extLst>
          </p:cNvPr>
          <p:cNvPicPr>
            <a:picLocks noChangeAspect="1"/>
          </p:cNvPicPr>
          <p:nvPr/>
        </p:nvPicPr>
        <p:blipFill>
          <a:blip r:embed="rId2"/>
          <a:stretch>
            <a:fillRect/>
          </a:stretch>
        </p:blipFill>
        <p:spPr>
          <a:xfrm>
            <a:off x="154495" y="1401931"/>
            <a:ext cx="8835010" cy="4435791"/>
          </a:xfrm>
          <a:prstGeom prst="rect">
            <a:avLst/>
          </a:prstGeom>
        </p:spPr>
      </p:pic>
      <p:sp>
        <p:nvSpPr>
          <p:cNvPr id="3" name="Espace réservé du numéro de diapositive 2">
            <a:extLst>
              <a:ext uri="{FF2B5EF4-FFF2-40B4-BE49-F238E27FC236}">
                <a16:creationId xmlns:a16="http://schemas.microsoft.com/office/drawing/2014/main" id="{58BE3535-5DB9-4900-BE4B-36342EB60585}"/>
              </a:ext>
            </a:extLst>
          </p:cNvPr>
          <p:cNvSpPr>
            <a:spLocks noGrp="1"/>
          </p:cNvSpPr>
          <p:nvPr>
            <p:ph type="sldNum" sz="quarter" idx="12"/>
          </p:nvPr>
        </p:nvSpPr>
        <p:spPr>
          <a:xfrm>
            <a:off x="6999526" y="76368"/>
            <a:ext cx="2057400" cy="365125"/>
          </a:xfrm>
        </p:spPr>
        <p:txBody>
          <a:bodyPr/>
          <a:lstStyle/>
          <a:p>
            <a:fld id="{7890B89A-A0DE-4052-B430-B0474622C676}" type="slidenum">
              <a:rPr lang="fr-FR" smtClean="0"/>
              <a:t>39</a:t>
            </a:fld>
            <a:endParaRPr lang="fr-FR" dirty="0"/>
          </a:p>
        </p:txBody>
      </p:sp>
    </p:spTree>
    <p:extLst>
      <p:ext uri="{BB962C8B-B14F-4D97-AF65-F5344CB8AC3E}">
        <p14:creationId xmlns:p14="http://schemas.microsoft.com/office/powerpoint/2010/main" val="173671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EF96F56-5F44-48A8-A1B6-D690FB5DC4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68322">
            <a:off x="5101987" y="1258619"/>
            <a:ext cx="3731773" cy="4524106"/>
          </a:xfrm>
          <a:prstGeom prst="rect">
            <a:avLst/>
          </a:prstGeom>
        </p:spPr>
      </p:pic>
      <p:sp>
        <p:nvSpPr>
          <p:cNvPr id="2" name="Titre 1">
            <a:extLst>
              <a:ext uri="{FF2B5EF4-FFF2-40B4-BE49-F238E27FC236}">
                <a16:creationId xmlns:a16="http://schemas.microsoft.com/office/drawing/2014/main" id="{5EDE8594-E522-4247-8D67-6130C7E8C40F}"/>
              </a:ext>
            </a:extLst>
          </p:cNvPr>
          <p:cNvSpPr>
            <a:spLocks noGrp="1"/>
          </p:cNvSpPr>
          <p:nvPr>
            <p:ph type="title"/>
          </p:nvPr>
        </p:nvSpPr>
        <p:spPr>
          <a:xfrm>
            <a:off x="628650" y="106047"/>
            <a:ext cx="7886700" cy="777874"/>
          </a:xfrm>
        </p:spPr>
        <p:txBody>
          <a:bodyPr>
            <a:normAutofit/>
          </a:bodyPr>
          <a:lstStyle/>
          <a:p>
            <a:pPr algn="ctr"/>
            <a:r>
              <a:rPr lang="fr-FR" sz="3600" b="1" dirty="0">
                <a:solidFill>
                  <a:schemeClr val="bg1"/>
                </a:solidFill>
              </a:rPr>
              <a:t>Fiche technique</a:t>
            </a:r>
          </a:p>
        </p:txBody>
      </p:sp>
      <p:sp>
        <p:nvSpPr>
          <p:cNvPr id="7" name="Rectangle 6">
            <a:extLst>
              <a:ext uri="{FF2B5EF4-FFF2-40B4-BE49-F238E27FC236}">
                <a16:creationId xmlns:a16="http://schemas.microsoft.com/office/drawing/2014/main" id="{7487B014-7177-4D75-95ED-C8510E5FF365}"/>
              </a:ext>
            </a:extLst>
          </p:cNvPr>
          <p:cNvSpPr/>
          <p:nvPr/>
        </p:nvSpPr>
        <p:spPr>
          <a:xfrm>
            <a:off x="1209040" y="6105622"/>
            <a:ext cx="6954519" cy="646331"/>
          </a:xfrm>
          <a:prstGeom prst="rect">
            <a:avLst/>
          </a:prstGeom>
        </p:spPr>
        <p:txBody>
          <a:bodyPr wrap="square">
            <a:spAutoFit/>
          </a:bodyPr>
          <a:lstStyle/>
          <a:p>
            <a:r>
              <a:rPr lang="fr-FR" b="1" dirty="0"/>
              <a:t>Page Internet :</a:t>
            </a:r>
          </a:p>
          <a:p>
            <a:pPr algn="just"/>
            <a:r>
              <a:rPr lang="fr-FR" dirty="0">
                <a:solidFill>
                  <a:schemeClr val="bg1"/>
                </a:solidFill>
              </a:rPr>
              <a:t>http://www.st.com/en/evaluation-tools/b-l475e-iot01a.html</a:t>
            </a:r>
          </a:p>
        </p:txBody>
      </p:sp>
      <p:pic>
        <p:nvPicPr>
          <p:cNvPr id="4" name="Espace réservé du contenu 3">
            <a:extLst>
              <a:ext uri="{FF2B5EF4-FFF2-40B4-BE49-F238E27FC236}">
                <a16:creationId xmlns:a16="http://schemas.microsoft.com/office/drawing/2014/main" id="{BDDF2461-2F5D-4F38-937E-6338DB4368A4}"/>
              </a:ext>
            </a:extLst>
          </p:cNvPr>
          <p:cNvPicPr>
            <a:picLocks noGrp="1" noChangeAspect="1"/>
          </p:cNvPicPr>
          <p:nvPr>
            <p:ph idx="1"/>
          </p:nvPr>
        </p:nvPicPr>
        <p:blipFill>
          <a:blip r:embed="rId3"/>
          <a:stretch>
            <a:fillRect/>
          </a:stretch>
        </p:blipFill>
        <p:spPr>
          <a:xfrm rot="21198039">
            <a:off x="292102" y="1517698"/>
            <a:ext cx="3741002" cy="4524106"/>
          </a:xfrm>
          <a:prstGeom prst="rect">
            <a:avLst/>
          </a:prstGeom>
        </p:spPr>
      </p:pic>
      <p:pic>
        <p:nvPicPr>
          <p:cNvPr id="10" name="Image 9">
            <a:extLst>
              <a:ext uri="{FF2B5EF4-FFF2-40B4-BE49-F238E27FC236}">
                <a16:creationId xmlns:a16="http://schemas.microsoft.com/office/drawing/2014/main" id="{2F4E19CF-46C4-441D-9270-047D100CF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2603" y="1101876"/>
            <a:ext cx="3336953" cy="1760649"/>
          </a:xfrm>
          <a:prstGeom prst="rect">
            <a:avLst/>
          </a:prstGeom>
        </p:spPr>
      </p:pic>
      <p:grpSp>
        <p:nvGrpSpPr>
          <p:cNvPr id="15" name="Groupe 14">
            <a:extLst>
              <a:ext uri="{FF2B5EF4-FFF2-40B4-BE49-F238E27FC236}">
                <a16:creationId xmlns:a16="http://schemas.microsoft.com/office/drawing/2014/main" id="{020E26E0-E4A1-4E37-B82A-AA7A6D65C2FF}"/>
              </a:ext>
            </a:extLst>
          </p:cNvPr>
          <p:cNvGrpSpPr/>
          <p:nvPr/>
        </p:nvGrpSpPr>
        <p:grpSpPr>
          <a:xfrm>
            <a:off x="7489189" y="5421344"/>
            <a:ext cx="1496059" cy="1278106"/>
            <a:chOff x="7411720" y="5539254"/>
            <a:chExt cx="1496059" cy="1278106"/>
          </a:xfrm>
        </p:grpSpPr>
        <p:sp>
          <p:nvSpPr>
            <p:cNvPr id="14" name="Rectangle 13">
              <a:extLst>
                <a:ext uri="{FF2B5EF4-FFF2-40B4-BE49-F238E27FC236}">
                  <a16:creationId xmlns:a16="http://schemas.microsoft.com/office/drawing/2014/main" id="{68EEF754-0BEC-4369-844F-89C0112F10C2}"/>
                </a:ext>
              </a:extLst>
            </p:cNvPr>
            <p:cNvSpPr/>
            <p:nvPr/>
          </p:nvSpPr>
          <p:spPr>
            <a:xfrm>
              <a:off x="7411720" y="5539254"/>
              <a:ext cx="1496059" cy="1278106"/>
            </a:xfrm>
            <a:prstGeom prst="rect">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9F9AFC9A-C129-4242-A2B5-D1066F64CC34}"/>
                </a:ext>
              </a:extLst>
            </p:cNvPr>
            <p:cNvPicPr>
              <a:picLocks noChangeAspect="1"/>
            </p:cNvPicPr>
            <p:nvPr/>
          </p:nvPicPr>
          <p:blipFill>
            <a:blip r:embed="rId5"/>
            <a:stretch>
              <a:fillRect/>
            </a:stretch>
          </p:blipFill>
          <p:spPr>
            <a:xfrm>
              <a:off x="7434579" y="5780395"/>
              <a:ext cx="1457960" cy="1018972"/>
            </a:xfrm>
            <a:prstGeom prst="rect">
              <a:avLst/>
            </a:prstGeom>
          </p:spPr>
        </p:pic>
        <p:sp>
          <p:nvSpPr>
            <p:cNvPr id="13" name="ZoneTexte 12">
              <a:extLst>
                <a:ext uri="{FF2B5EF4-FFF2-40B4-BE49-F238E27FC236}">
                  <a16:creationId xmlns:a16="http://schemas.microsoft.com/office/drawing/2014/main" id="{03CCD286-2866-4C5A-A9EB-8A5A1B00B21A}"/>
                </a:ext>
              </a:extLst>
            </p:cNvPr>
            <p:cNvSpPr txBox="1"/>
            <p:nvPr/>
          </p:nvSpPr>
          <p:spPr>
            <a:xfrm>
              <a:off x="7432039" y="5549414"/>
              <a:ext cx="1467663" cy="276999"/>
            </a:xfrm>
            <a:prstGeom prst="rect">
              <a:avLst/>
            </a:prstGeom>
            <a:solidFill>
              <a:schemeClr val="bg1"/>
            </a:solidFill>
            <a:ln w="41275">
              <a:noFill/>
            </a:ln>
          </p:spPr>
          <p:txBody>
            <a:bodyPr wrap="square" rtlCol="0">
              <a:spAutoFit/>
            </a:bodyPr>
            <a:lstStyle/>
            <a:p>
              <a:pPr algn="ctr"/>
              <a:r>
                <a:rPr lang="fr-FR" sz="1200" b="1" dirty="0">
                  <a:solidFill>
                    <a:srgbClr val="C00000"/>
                  </a:solidFill>
                </a:rPr>
                <a:t>NON FOURNI</a:t>
              </a:r>
              <a:endParaRPr lang="fr-FR" sz="2800" b="1" dirty="0">
                <a:solidFill>
                  <a:srgbClr val="C00000"/>
                </a:solidFill>
              </a:endParaRPr>
            </a:p>
          </p:txBody>
        </p:sp>
      </p:grpSp>
      <p:pic>
        <p:nvPicPr>
          <p:cNvPr id="16" name="Espace réservé du contenu 4">
            <a:extLst>
              <a:ext uri="{FF2B5EF4-FFF2-40B4-BE49-F238E27FC236}">
                <a16:creationId xmlns:a16="http://schemas.microsoft.com/office/drawing/2014/main" id="{59854886-C3A3-4553-8E4F-D49EF52893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320" y="2938228"/>
            <a:ext cx="648459" cy="648459"/>
          </a:xfrm>
          <a:prstGeom prst="rect">
            <a:avLst/>
          </a:prstGeom>
          <a:ln>
            <a:solidFill>
              <a:schemeClr val="bg1"/>
            </a:solidFill>
          </a:ln>
        </p:spPr>
      </p:pic>
      <p:sp>
        <p:nvSpPr>
          <p:cNvPr id="3" name="Espace réservé du numéro de diapositive 2">
            <a:extLst>
              <a:ext uri="{FF2B5EF4-FFF2-40B4-BE49-F238E27FC236}">
                <a16:creationId xmlns:a16="http://schemas.microsoft.com/office/drawing/2014/main" id="{F2F8D9A2-B226-43A9-84C4-E58FF9ED8C5F}"/>
              </a:ext>
            </a:extLst>
          </p:cNvPr>
          <p:cNvSpPr>
            <a:spLocks noGrp="1"/>
          </p:cNvSpPr>
          <p:nvPr>
            <p:ph type="sldNum" sz="quarter" idx="12"/>
          </p:nvPr>
        </p:nvSpPr>
        <p:spPr>
          <a:xfrm>
            <a:off x="7055180" y="53544"/>
            <a:ext cx="2057400" cy="365125"/>
          </a:xfrm>
        </p:spPr>
        <p:txBody>
          <a:bodyPr/>
          <a:lstStyle/>
          <a:p>
            <a:fld id="{7890B89A-A0DE-4052-B430-B0474622C676}" type="slidenum">
              <a:rPr lang="fr-FR" smtClean="0"/>
              <a:t>4</a:t>
            </a:fld>
            <a:endParaRPr lang="fr-FR" dirty="0"/>
          </a:p>
        </p:txBody>
      </p:sp>
    </p:spTree>
    <p:extLst>
      <p:ext uri="{BB962C8B-B14F-4D97-AF65-F5344CB8AC3E}">
        <p14:creationId xmlns:p14="http://schemas.microsoft.com/office/powerpoint/2010/main" val="510748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3813B-E781-459B-AA3C-D64D7EF56A49}"/>
              </a:ext>
            </a:extLst>
          </p:cNvPr>
          <p:cNvSpPr>
            <a:spLocks noGrp="1"/>
          </p:cNvSpPr>
          <p:nvPr>
            <p:ph type="title"/>
          </p:nvPr>
        </p:nvSpPr>
        <p:spPr>
          <a:xfrm>
            <a:off x="594961" y="18256"/>
            <a:ext cx="7886700" cy="633710"/>
          </a:xfrm>
        </p:spPr>
        <p:txBody>
          <a:bodyPr>
            <a:normAutofit/>
          </a:bodyPr>
          <a:lstStyle/>
          <a:p>
            <a:pPr algn="ctr"/>
            <a:r>
              <a:rPr lang="fr-FR" sz="3600" b="1" dirty="0">
                <a:solidFill>
                  <a:schemeClr val="bg1"/>
                </a:solidFill>
              </a:rPr>
              <a:t>Revue du code « </a:t>
            </a:r>
            <a:r>
              <a:rPr lang="fr-FR" sz="3600" b="1" dirty="0" err="1">
                <a:solidFill>
                  <a:schemeClr val="bg1"/>
                </a:solidFill>
              </a:rPr>
              <a:t>LED_Via_UDP</a:t>
            </a:r>
            <a:r>
              <a:rPr lang="fr-FR" sz="3600" b="1" dirty="0">
                <a:solidFill>
                  <a:schemeClr val="bg1"/>
                </a:solidFill>
              </a:rPr>
              <a:t> »  (3)</a:t>
            </a:r>
            <a:endParaRPr lang="fr-FR" sz="3600" dirty="0"/>
          </a:p>
        </p:txBody>
      </p:sp>
      <p:pic>
        <p:nvPicPr>
          <p:cNvPr id="5" name="Image 4">
            <a:extLst>
              <a:ext uri="{FF2B5EF4-FFF2-40B4-BE49-F238E27FC236}">
                <a16:creationId xmlns:a16="http://schemas.microsoft.com/office/drawing/2014/main" id="{FFFE7FB3-C4C3-436A-90C1-5967708C7090}"/>
              </a:ext>
            </a:extLst>
          </p:cNvPr>
          <p:cNvPicPr>
            <a:picLocks noChangeAspect="1"/>
          </p:cNvPicPr>
          <p:nvPr/>
        </p:nvPicPr>
        <p:blipFill>
          <a:blip r:embed="rId2"/>
          <a:stretch>
            <a:fillRect/>
          </a:stretch>
        </p:blipFill>
        <p:spPr>
          <a:xfrm>
            <a:off x="692683" y="651965"/>
            <a:ext cx="7691256" cy="6076093"/>
          </a:xfrm>
          <a:prstGeom prst="rect">
            <a:avLst/>
          </a:prstGeom>
        </p:spPr>
      </p:pic>
      <p:sp>
        <p:nvSpPr>
          <p:cNvPr id="3" name="Espace réservé du numéro de diapositive 2">
            <a:extLst>
              <a:ext uri="{FF2B5EF4-FFF2-40B4-BE49-F238E27FC236}">
                <a16:creationId xmlns:a16="http://schemas.microsoft.com/office/drawing/2014/main" id="{E7D9077B-5C71-436E-8F48-093EE309902C}"/>
              </a:ext>
            </a:extLst>
          </p:cNvPr>
          <p:cNvSpPr>
            <a:spLocks noGrp="1"/>
          </p:cNvSpPr>
          <p:nvPr>
            <p:ph type="sldNum" sz="quarter" idx="12"/>
          </p:nvPr>
        </p:nvSpPr>
        <p:spPr>
          <a:xfrm>
            <a:off x="7015224" y="73285"/>
            <a:ext cx="2057400" cy="365125"/>
          </a:xfrm>
        </p:spPr>
        <p:txBody>
          <a:bodyPr/>
          <a:lstStyle/>
          <a:p>
            <a:fld id="{7890B89A-A0DE-4052-B430-B0474622C676}" type="slidenum">
              <a:rPr lang="fr-FR" smtClean="0"/>
              <a:t>40</a:t>
            </a:fld>
            <a:endParaRPr lang="fr-FR" dirty="0"/>
          </a:p>
        </p:txBody>
      </p:sp>
    </p:spTree>
    <p:extLst>
      <p:ext uri="{BB962C8B-B14F-4D97-AF65-F5344CB8AC3E}">
        <p14:creationId xmlns:p14="http://schemas.microsoft.com/office/powerpoint/2010/main" val="2134138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3813B-E781-459B-AA3C-D64D7EF56A49}"/>
              </a:ext>
            </a:extLst>
          </p:cNvPr>
          <p:cNvSpPr>
            <a:spLocks noGrp="1"/>
          </p:cNvSpPr>
          <p:nvPr>
            <p:ph type="title"/>
          </p:nvPr>
        </p:nvSpPr>
        <p:spPr>
          <a:xfrm>
            <a:off x="628649" y="172260"/>
            <a:ext cx="7886700" cy="1136777"/>
          </a:xfrm>
        </p:spPr>
        <p:txBody>
          <a:bodyPr>
            <a:normAutofit/>
          </a:bodyPr>
          <a:lstStyle/>
          <a:p>
            <a:pPr algn="ctr"/>
            <a:r>
              <a:rPr lang="fr-FR" sz="3600" b="1" dirty="0">
                <a:solidFill>
                  <a:schemeClr val="bg1"/>
                </a:solidFill>
              </a:rPr>
              <a:t>Revue du code « </a:t>
            </a:r>
            <a:r>
              <a:rPr lang="fr-FR" sz="3600" b="1" dirty="0" err="1">
                <a:solidFill>
                  <a:schemeClr val="bg1"/>
                </a:solidFill>
              </a:rPr>
              <a:t>LED_Via_UDP</a:t>
            </a:r>
            <a:r>
              <a:rPr lang="fr-FR" sz="3600" b="1" dirty="0">
                <a:solidFill>
                  <a:schemeClr val="bg1"/>
                </a:solidFill>
              </a:rPr>
              <a:t> » </a:t>
            </a:r>
            <a:br>
              <a:rPr lang="fr-FR" sz="3600" b="1" dirty="0">
                <a:solidFill>
                  <a:schemeClr val="bg1"/>
                </a:solidFill>
              </a:rPr>
            </a:br>
            <a:r>
              <a:rPr lang="fr-FR" sz="3600" b="1" dirty="0">
                <a:solidFill>
                  <a:schemeClr val="bg1"/>
                </a:solidFill>
              </a:rPr>
              <a:t>4 : fonction </a:t>
            </a:r>
            <a:r>
              <a:rPr lang="fr-FR" sz="3600" b="1" dirty="0" err="1">
                <a:solidFill>
                  <a:schemeClr val="bg1"/>
                </a:solidFill>
              </a:rPr>
              <a:t>printWifiStatus</a:t>
            </a:r>
            <a:r>
              <a:rPr lang="fr-FR" sz="3600" b="1" dirty="0">
                <a:solidFill>
                  <a:schemeClr val="bg1"/>
                </a:solidFill>
              </a:rPr>
              <a:t>()</a:t>
            </a:r>
            <a:endParaRPr lang="fr-FR" sz="3600" dirty="0"/>
          </a:p>
        </p:txBody>
      </p:sp>
      <p:pic>
        <p:nvPicPr>
          <p:cNvPr id="8" name="Image 7">
            <a:extLst>
              <a:ext uri="{FF2B5EF4-FFF2-40B4-BE49-F238E27FC236}">
                <a16:creationId xmlns:a16="http://schemas.microsoft.com/office/drawing/2014/main" id="{39328196-A957-476E-9BE0-4CC2148623E3}"/>
              </a:ext>
            </a:extLst>
          </p:cNvPr>
          <p:cNvPicPr>
            <a:picLocks noChangeAspect="1"/>
          </p:cNvPicPr>
          <p:nvPr/>
        </p:nvPicPr>
        <p:blipFill>
          <a:blip r:embed="rId2"/>
          <a:stretch>
            <a:fillRect/>
          </a:stretch>
        </p:blipFill>
        <p:spPr>
          <a:xfrm>
            <a:off x="773133" y="1499132"/>
            <a:ext cx="7597733" cy="4997919"/>
          </a:xfrm>
          <a:prstGeom prst="rect">
            <a:avLst/>
          </a:prstGeom>
        </p:spPr>
      </p:pic>
      <p:sp>
        <p:nvSpPr>
          <p:cNvPr id="3" name="Espace réservé du numéro de diapositive 2">
            <a:extLst>
              <a:ext uri="{FF2B5EF4-FFF2-40B4-BE49-F238E27FC236}">
                <a16:creationId xmlns:a16="http://schemas.microsoft.com/office/drawing/2014/main" id="{5FA8240B-9262-4C2A-89EA-07B18D4094FB}"/>
              </a:ext>
            </a:extLst>
          </p:cNvPr>
          <p:cNvSpPr>
            <a:spLocks noGrp="1"/>
          </p:cNvSpPr>
          <p:nvPr>
            <p:ph type="sldNum" sz="quarter" idx="12"/>
          </p:nvPr>
        </p:nvSpPr>
        <p:spPr>
          <a:xfrm>
            <a:off x="7007375" y="77209"/>
            <a:ext cx="2057400" cy="365125"/>
          </a:xfrm>
        </p:spPr>
        <p:txBody>
          <a:bodyPr/>
          <a:lstStyle/>
          <a:p>
            <a:fld id="{7890B89A-A0DE-4052-B430-B0474622C676}" type="slidenum">
              <a:rPr lang="fr-FR" smtClean="0"/>
              <a:t>41</a:t>
            </a:fld>
            <a:endParaRPr lang="fr-FR" dirty="0"/>
          </a:p>
        </p:txBody>
      </p:sp>
    </p:spTree>
    <p:extLst>
      <p:ext uri="{BB962C8B-B14F-4D97-AF65-F5344CB8AC3E}">
        <p14:creationId xmlns:p14="http://schemas.microsoft.com/office/powerpoint/2010/main" val="617495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551380-794D-423A-84F6-D54C3DB9FDA5}"/>
              </a:ext>
            </a:extLst>
          </p:cNvPr>
          <p:cNvSpPr>
            <a:spLocks noGrp="1"/>
          </p:cNvSpPr>
          <p:nvPr>
            <p:ph type="title"/>
          </p:nvPr>
        </p:nvSpPr>
        <p:spPr>
          <a:xfrm>
            <a:off x="672843" y="225559"/>
            <a:ext cx="7886700" cy="1325563"/>
          </a:xfrm>
        </p:spPr>
        <p:txBody>
          <a:bodyPr/>
          <a:lstStyle/>
          <a:p>
            <a:pPr algn="ctr"/>
            <a:r>
              <a:rPr lang="fr-FR" b="1" dirty="0">
                <a:solidFill>
                  <a:schemeClr val="bg1"/>
                </a:solidFill>
              </a:rPr>
              <a:t>On téléverse … et on affiche le moniteur série </a:t>
            </a:r>
          </a:p>
        </p:txBody>
      </p:sp>
      <p:grpSp>
        <p:nvGrpSpPr>
          <p:cNvPr id="4" name="Group 3"/>
          <p:cNvGrpSpPr/>
          <p:nvPr/>
        </p:nvGrpSpPr>
        <p:grpSpPr>
          <a:xfrm>
            <a:off x="807597" y="1965845"/>
            <a:ext cx="7528806" cy="4345309"/>
            <a:chOff x="807597" y="1965845"/>
            <a:chExt cx="7528806" cy="4345309"/>
          </a:xfrm>
        </p:grpSpPr>
        <p:pic>
          <p:nvPicPr>
            <p:cNvPr id="5" name="Image 4">
              <a:extLst>
                <a:ext uri="{FF2B5EF4-FFF2-40B4-BE49-F238E27FC236}">
                  <a16:creationId xmlns:a16="http://schemas.microsoft.com/office/drawing/2014/main" id="{7129F299-5170-436A-9D60-2A2EC9CF31D8}"/>
                </a:ext>
              </a:extLst>
            </p:cNvPr>
            <p:cNvPicPr>
              <a:picLocks noChangeAspect="1"/>
            </p:cNvPicPr>
            <p:nvPr/>
          </p:nvPicPr>
          <p:blipFill>
            <a:blip r:embed="rId2"/>
            <a:stretch>
              <a:fillRect/>
            </a:stretch>
          </p:blipFill>
          <p:spPr>
            <a:xfrm>
              <a:off x="807597" y="1965845"/>
              <a:ext cx="7528806" cy="4345309"/>
            </a:xfrm>
            <a:prstGeom prst="rect">
              <a:avLst/>
            </a:prstGeom>
          </p:spPr>
        </p:pic>
        <p:sp>
          <p:nvSpPr>
            <p:cNvPr id="3" name="TextBox 2"/>
            <p:cNvSpPr txBox="1"/>
            <p:nvPr/>
          </p:nvSpPr>
          <p:spPr>
            <a:xfrm>
              <a:off x="3597045" y="2737907"/>
              <a:ext cx="1532022" cy="307777"/>
            </a:xfrm>
            <a:prstGeom prst="rect">
              <a:avLst/>
            </a:prstGeom>
            <a:solidFill>
              <a:schemeClr val="bg1"/>
            </a:solidFill>
          </p:spPr>
          <p:txBody>
            <a:bodyPr wrap="none" rtlCol="0">
              <a:spAutoFit/>
            </a:bodyPr>
            <a:lstStyle/>
            <a:p>
              <a:r>
                <a:rPr lang="fr-FR" sz="1400" dirty="0" err="1"/>
                <a:t>Coolab_Creaspace</a:t>
              </a:r>
              <a:endParaRPr lang="fr-FR" sz="1400" dirty="0"/>
            </a:p>
          </p:txBody>
        </p:sp>
        <p:sp>
          <p:nvSpPr>
            <p:cNvPr id="15" name="Rectangle : coins arrondis 14">
              <a:extLst>
                <a:ext uri="{FF2B5EF4-FFF2-40B4-BE49-F238E27FC236}">
                  <a16:creationId xmlns:a16="http://schemas.microsoft.com/office/drawing/2014/main" id="{005900EB-3444-4401-905E-DB843EB8A1CB}"/>
                </a:ext>
              </a:extLst>
            </p:cNvPr>
            <p:cNvSpPr/>
            <p:nvPr/>
          </p:nvSpPr>
          <p:spPr>
            <a:xfrm>
              <a:off x="847023" y="2563089"/>
              <a:ext cx="4417701" cy="1897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B72B541C-3D38-4E05-999F-6BA9E35A989C}"/>
                </a:ext>
              </a:extLst>
            </p:cNvPr>
            <p:cNvSpPr/>
            <p:nvPr/>
          </p:nvSpPr>
          <p:spPr>
            <a:xfrm>
              <a:off x="807597" y="3045684"/>
              <a:ext cx="4784681" cy="1897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Espace réservé du numéro de diapositive 5">
            <a:extLst>
              <a:ext uri="{FF2B5EF4-FFF2-40B4-BE49-F238E27FC236}">
                <a16:creationId xmlns:a16="http://schemas.microsoft.com/office/drawing/2014/main" id="{3CCF3897-138D-4C4B-BFF7-A2939131416C}"/>
              </a:ext>
            </a:extLst>
          </p:cNvPr>
          <p:cNvSpPr>
            <a:spLocks noGrp="1"/>
          </p:cNvSpPr>
          <p:nvPr>
            <p:ph type="sldNum" sz="quarter" idx="12"/>
          </p:nvPr>
        </p:nvSpPr>
        <p:spPr>
          <a:xfrm>
            <a:off x="7011300" y="77210"/>
            <a:ext cx="2057400" cy="365125"/>
          </a:xfrm>
        </p:spPr>
        <p:txBody>
          <a:bodyPr/>
          <a:lstStyle/>
          <a:p>
            <a:fld id="{7890B89A-A0DE-4052-B430-B0474622C676}" type="slidenum">
              <a:rPr lang="fr-FR" smtClean="0"/>
              <a:t>42</a:t>
            </a:fld>
            <a:endParaRPr lang="fr-FR" dirty="0"/>
          </a:p>
        </p:txBody>
      </p:sp>
    </p:spTree>
    <p:extLst>
      <p:ext uri="{BB962C8B-B14F-4D97-AF65-F5344CB8AC3E}">
        <p14:creationId xmlns:p14="http://schemas.microsoft.com/office/powerpoint/2010/main" val="262017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8894F6F0-CE2A-49FB-9E52-F07E156BA6AD}"/>
              </a:ext>
            </a:extLst>
          </p:cNvPr>
          <p:cNvPicPr>
            <a:picLocks noChangeAspect="1"/>
          </p:cNvPicPr>
          <p:nvPr/>
        </p:nvPicPr>
        <p:blipFill>
          <a:blip r:embed="rId2"/>
          <a:stretch>
            <a:fillRect/>
          </a:stretch>
        </p:blipFill>
        <p:spPr>
          <a:xfrm>
            <a:off x="683446" y="1821981"/>
            <a:ext cx="5242567" cy="4585843"/>
          </a:xfrm>
          <a:prstGeom prst="rect">
            <a:avLst/>
          </a:prstGeom>
        </p:spPr>
      </p:pic>
      <p:pic>
        <p:nvPicPr>
          <p:cNvPr id="28" name="Image 27">
            <a:extLst>
              <a:ext uri="{FF2B5EF4-FFF2-40B4-BE49-F238E27FC236}">
                <a16:creationId xmlns:a16="http://schemas.microsoft.com/office/drawing/2014/main" id="{9AC4065E-CE58-44AE-A3D4-E2EC244428E5}"/>
              </a:ext>
            </a:extLst>
          </p:cNvPr>
          <p:cNvPicPr>
            <a:picLocks noChangeAspect="1"/>
          </p:cNvPicPr>
          <p:nvPr/>
        </p:nvPicPr>
        <p:blipFill>
          <a:blip r:embed="rId2"/>
          <a:stretch>
            <a:fillRect/>
          </a:stretch>
        </p:blipFill>
        <p:spPr>
          <a:xfrm>
            <a:off x="674552" y="1815595"/>
            <a:ext cx="5242567" cy="4585843"/>
          </a:xfrm>
          <a:prstGeom prst="rect">
            <a:avLst/>
          </a:prstGeom>
        </p:spPr>
      </p:pic>
      <p:sp>
        <p:nvSpPr>
          <p:cNvPr id="2" name="Titre 1">
            <a:extLst>
              <a:ext uri="{FF2B5EF4-FFF2-40B4-BE49-F238E27FC236}">
                <a16:creationId xmlns:a16="http://schemas.microsoft.com/office/drawing/2014/main" id="{398DEC2A-DF97-4441-A3A5-DB8EF935479F}"/>
              </a:ext>
            </a:extLst>
          </p:cNvPr>
          <p:cNvSpPr>
            <a:spLocks noGrp="1"/>
          </p:cNvSpPr>
          <p:nvPr>
            <p:ph type="title"/>
          </p:nvPr>
        </p:nvSpPr>
        <p:spPr>
          <a:xfrm>
            <a:off x="628650" y="139707"/>
            <a:ext cx="7886700" cy="751405"/>
          </a:xfrm>
        </p:spPr>
        <p:txBody>
          <a:bodyPr/>
          <a:lstStyle/>
          <a:p>
            <a:r>
              <a:rPr lang="fr-FR" b="1" dirty="0">
                <a:solidFill>
                  <a:schemeClr val="bg1"/>
                </a:solidFill>
              </a:rPr>
              <a:t>Utilisation du </a:t>
            </a:r>
            <a:r>
              <a:rPr lang="fr-FR" b="1" dirty="0" err="1">
                <a:solidFill>
                  <a:schemeClr val="bg1"/>
                </a:solidFill>
              </a:rPr>
              <a:t>Client/Serveur</a:t>
            </a:r>
            <a:r>
              <a:rPr lang="fr-FR" b="1" dirty="0">
                <a:solidFill>
                  <a:schemeClr val="bg1"/>
                </a:solidFill>
              </a:rPr>
              <a:t> UDP</a:t>
            </a:r>
          </a:p>
        </p:txBody>
      </p:sp>
      <p:sp>
        <p:nvSpPr>
          <p:cNvPr id="5" name="Rectangle 4">
            <a:extLst>
              <a:ext uri="{FF2B5EF4-FFF2-40B4-BE49-F238E27FC236}">
                <a16:creationId xmlns:a16="http://schemas.microsoft.com/office/drawing/2014/main" id="{455952F9-8F2E-49BC-9FCD-7E7734DBCC9F}"/>
              </a:ext>
            </a:extLst>
          </p:cNvPr>
          <p:cNvSpPr/>
          <p:nvPr/>
        </p:nvSpPr>
        <p:spPr>
          <a:xfrm>
            <a:off x="255112" y="958748"/>
            <a:ext cx="4486806" cy="400110"/>
          </a:xfrm>
          <a:prstGeom prst="rect">
            <a:avLst/>
          </a:prstGeom>
        </p:spPr>
        <p:txBody>
          <a:bodyPr wrap="none">
            <a:spAutoFit/>
          </a:bodyPr>
          <a:lstStyle/>
          <a:p>
            <a:r>
              <a:rPr lang="fr-FR" sz="2000" b="1" dirty="0"/>
              <a:t>Sur le PC, lancer « hercules_3-2-8.exe »</a:t>
            </a:r>
          </a:p>
        </p:txBody>
      </p:sp>
      <p:grpSp>
        <p:nvGrpSpPr>
          <p:cNvPr id="6" name="Groupe 5">
            <a:extLst>
              <a:ext uri="{FF2B5EF4-FFF2-40B4-BE49-F238E27FC236}">
                <a16:creationId xmlns:a16="http://schemas.microsoft.com/office/drawing/2014/main" id="{25FAC101-3DB1-4CAA-BE8D-E902BEA2CF9E}"/>
              </a:ext>
            </a:extLst>
          </p:cNvPr>
          <p:cNvGrpSpPr/>
          <p:nvPr/>
        </p:nvGrpSpPr>
        <p:grpSpPr>
          <a:xfrm>
            <a:off x="4233709" y="1442765"/>
            <a:ext cx="4500458" cy="1362999"/>
            <a:chOff x="4233709" y="1442765"/>
            <a:chExt cx="4323995" cy="1362999"/>
          </a:xfrm>
        </p:grpSpPr>
        <p:grpSp>
          <p:nvGrpSpPr>
            <p:cNvPr id="7" name="Groupe 6">
              <a:extLst>
                <a:ext uri="{FF2B5EF4-FFF2-40B4-BE49-F238E27FC236}">
                  <a16:creationId xmlns:a16="http://schemas.microsoft.com/office/drawing/2014/main" id="{1CC8BEF6-62BB-41BC-AE16-82A19E7BB706}"/>
                </a:ext>
              </a:extLst>
            </p:cNvPr>
            <p:cNvGrpSpPr/>
            <p:nvPr/>
          </p:nvGrpSpPr>
          <p:grpSpPr>
            <a:xfrm>
              <a:off x="4233709" y="1581265"/>
              <a:ext cx="2162278" cy="1224499"/>
              <a:chOff x="3008030" y="2167036"/>
              <a:chExt cx="2162278" cy="1224499"/>
            </a:xfrm>
          </p:grpSpPr>
          <p:sp>
            <p:nvSpPr>
              <p:cNvPr id="9" name="Rectangle : coins arrondis 8">
                <a:extLst>
                  <a:ext uri="{FF2B5EF4-FFF2-40B4-BE49-F238E27FC236}">
                    <a16:creationId xmlns:a16="http://schemas.microsoft.com/office/drawing/2014/main" id="{63AFB6B6-F149-4277-8DAC-B91CF21477EE}"/>
                  </a:ext>
                </a:extLst>
              </p:cNvPr>
              <p:cNvSpPr/>
              <p:nvPr/>
            </p:nvSpPr>
            <p:spPr>
              <a:xfrm>
                <a:off x="3008030" y="3223093"/>
                <a:ext cx="708863" cy="1684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EFD35095-154D-4075-9078-0EF1813CD6C3}"/>
                  </a:ext>
                </a:extLst>
              </p:cNvPr>
              <p:cNvCxnSpPr>
                <a:cxnSpLocks/>
              </p:cNvCxnSpPr>
              <p:nvPr/>
            </p:nvCxnSpPr>
            <p:spPr>
              <a:xfrm flipH="1">
                <a:off x="3362461" y="2167036"/>
                <a:ext cx="1807847" cy="106604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9B0D20F-7B29-44BF-899D-287C58496BCA}"/>
                </a:ext>
              </a:extLst>
            </p:cNvPr>
            <p:cNvSpPr/>
            <p:nvPr/>
          </p:nvSpPr>
          <p:spPr>
            <a:xfrm>
              <a:off x="6136105" y="1442765"/>
              <a:ext cx="2421599" cy="684000"/>
            </a:xfrm>
            <a:prstGeom prst="rect">
              <a:avLst/>
            </a:prstGeom>
            <a:solidFill>
              <a:schemeClr val="bg1"/>
            </a:solidFill>
          </p:spPr>
          <p:txBody>
            <a:bodyPr wrap="square">
              <a:spAutoFit/>
            </a:bodyPr>
            <a:lstStyle/>
            <a:p>
              <a:pPr algn="ctr"/>
              <a:r>
                <a:rPr lang="fr-FR" b="1" dirty="0"/>
                <a:t>1 - Renseigner l’ adresse IP de la carte IoT </a:t>
              </a:r>
              <a:r>
                <a:rPr lang="fr-FR" b="1" dirty="0" err="1"/>
                <a:t>node</a:t>
              </a:r>
              <a:endParaRPr lang="fr-FR" b="1" dirty="0"/>
            </a:p>
          </p:txBody>
        </p:sp>
      </p:grpSp>
      <p:grpSp>
        <p:nvGrpSpPr>
          <p:cNvPr id="18" name="Groupe 17">
            <a:extLst>
              <a:ext uri="{FF2B5EF4-FFF2-40B4-BE49-F238E27FC236}">
                <a16:creationId xmlns:a16="http://schemas.microsoft.com/office/drawing/2014/main" id="{93B10046-67D2-441F-B11B-B3B69693859F}"/>
              </a:ext>
            </a:extLst>
          </p:cNvPr>
          <p:cNvGrpSpPr/>
          <p:nvPr/>
        </p:nvGrpSpPr>
        <p:grpSpPr>
          <a:xfrm>
            <a:off x="5239550" y="2633783"/>
            <a:ext cx="3494617" cy="969688"/>
            <a:chOff x="5239550" y="2633783"/>
            <a:chExt cx="3494617" cy="969688"/>
          </a:xfrm>
        </p:grpSpPr>
        <p:sp>
          <p:nvSpPr>
            <p:cNvPr id="13" name="Rectangle 12">
              <a:extLst>
                <a:ext uri="{FF2B5EF4-FFF2-40B4-BE49-F238E27FC236}">
                  <a16:creationId xmlns:a16="http://schemas.microsoft.com/office/drawing/2014/main" id="{A7EF5A35-041D-472C-839E-5A7A78F8966A}"/>
                </a:ext>
              </a:extLst>
            </p:cNvPr>
            <p:cNvSpPr/>
            <p:nvPr/>
          </p:nvSpPr>
          <p:spPr>
            <a:xfrm>
              <a:off x="6136105" y="2957140"/>
              <a:ext cx="2598062" cy="646331"/>
            </a:xfrm>
            <a:prstGeom prst="rect">
              <a:avLst/>
            </a:prstGeom>
            <a:solidFill>
              <a:schemeClr val="bg1"/>
            </a:solidFill>
          </p:spPr>
          <p:txBody>
            <a:bodyPr wrap="square">
              <a:spAutoFit/>
            </a:bodyPr>
            <a:lstStyle/>
            <a:p>
              <a:pPr algn="ctr"/>
              <a:r>
                <a:rPr lang="fr-FR" b="1" dirty="0"/>
                <a:t>2 - Renseigner le port UDP de la carte IoT </a:t>
              </a:r>
              <a:r>
                <a:rPr lang="fr-FR" b="1" dirty="0" err="1"/>
                <a:t>node</a:t>
              </a:r>
              <a:endParaRPr lang="fr-FR" b="1" dirty="0"/>
            </a:p>
          </p:txBody>
        </p:sp>
        <p:sp>
          <p:nvSpPr>
            <p:cNvPr id="14" name="Rectangle : coins arrondis 13">
              <a:extLst>
                <a:ext uri="{FF2B5EF4-FFF2-40B4-BE49-F238E27FC236}">
                  <a16:creationId xmlns:a16="http://schemas.microsoft.com/office/drawing/2014/main" id="{D0A84EFC-5847-4EB0-B6F1-B8C5609936A0}"/>
                </a:ext>
              </a:extLst>
            </p:cNvPr>
            <p:cNvSpPr/>
            <p:nvPr/>
          </p:nvSpPr>
          <p:spPr>
            <a:xfrm>
              <a:off x="5239550" y="2633783"/>
              <a:ext cx="453794" cy="1684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8E761EB3-63F7-4AB6-B89A-93B3FBF33FE5}"/>
                </a:ext>
              </a:extLst>
            </p:cNvPr>
            <p:cNvCxnSpPr>
              <a:cxnSpLocks/>
              <a:stCxn id="13" idx="1"/>
              <a:endCxn id="14" idx="2"/>
            </p:cNvCxnSpPr>
            <p:nvPr/>
          </p:nvCxnSpPr>
          <p:spPr>
            <a:xfrm flipH="1" flipV="1">
              <a:off x="5466447" y="2802225"/>
              <a:ext cx="669658" cy="47808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e 18">
            <a:extLst>
              <a:ext uri="{FF2B5EF4-FFF2-40B4-BE49-F238E27FC236}">
                <a16:creationId xmlns:a16="http://schemas.microsoft.com/office/drawing/2014/main" id="{12B9B8B6-D6F1-44FD-B685-92B8DA6FAEC5}"/>
              </a:ext>
            </a:extLst>
          </p:cNvPr>
          <p:cNvGrpSpPr/>
          <p:nvPr/>
        </p:nvGrpSpPr>
        <p:grpSpPr>
          <a:xfrm>
            <a:off x="5088591" y="3018087"/>
            <a:ext cx="3826852" cy="1466147"/>
            <a:chOff x="4984317" y="1860324"/>
            <a:chExt cx="3826852" cy="1466147"/>
          </a:xfrm>
        </p:grpSpPr>
        <p:sp>
          <p:nvSpPr>
            <p:cNvPr id="20" name="Rectangle 19">
              <a:extLst>
                <a:ext uri="{FF2B5EF4-FFF2-40B4-BE49-F238E27FC236}">
                  <a16:creationId xmlns:a16="http://schemas.microsoft.com/office/drawing/2014/main" id="{92E6F737-C7E0-48E1-AF93-76CE90DEF8AF}"/>
                </a:ext>
              </a:extLst>
            </p:cNvPr>
            <p:cNvSpPr/>
            <p:nvPr/>
          </p:nvSpPr>
          <p:spPr>
            <a:xfrm>
              <a:off x="6213107" y="2957139"/>
              <a:ext cx="2598062" cy="369332"/>
            </a:xfrm>
            <a:prstGeom prst="rect">
              <a:avLst/>
            </a:prstGeom>
            <a:solidFill>
              <a:schemeClr val="bg1"/>
            </a:solidFill>
          </p:spPr>
          <p:txBody>
            <a:bodyPr wrap="square">
              <a:spAutoFit/>
            </a:bodyPr>
            <a:lstStyle/>
            <a:p>
              <a:pPr algn="ctr"/>
              <a:r>
                <a:rPr lang="fr-FR" b="1" dirty="0"/>
                <a:t>3 – Cliquer sur « </a:t>
              </a:r>
              <a:r>
                <a:rPr lang="fr-FR" b="1" dirty="0" err="1"/>
                <a:t>Listen</a:t>
              </a:r>
              <a:r>
                <a:rPr lang="fr-FR" b="1" dirty="0"/>
                <a:t> »</a:t>
              </a:r>
            </a:p>
          </p:txBody>
        </p:sp>
        <p:sp>
          <p:nvSpPr>
            <p:cNvPr id="21" name="Rectangle : coins arrondis 20">
              <a:extLst>
                <a:ext uri="{FF2B5EF4-FFF2-40B4-BE49-F238E27FC236}">
                  <a16:creationId xmlns:a16="http://schemas.microsoft.com/office/drawing/2014/main" id="{508FA5FC-E3C0-4BFF-8A8E-9FD8009CF644}"/>
                </a:ext>
              </a:extLst>
            </p:cNvPr>
            <p:cNvSpPr/>
            <p:nvPr/>
          </p:nvSpPr>
          <p:spPr>
            <a:xfrm>
              <a:off x="4984317" y="1860324"/>
              <a:ext cx="622383" cy="1684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8508C8BC-E321-4A9B-B9FE-79E7E487F724}"/>
                </a:ext>
              </a:extLst>
            </p:cNvPr>
            <p:cNvCxnSpPr>
              <a:cxnSpLocks/>
              <a:stCxn id="20" idx="1"/>
              <a:endCxn id="21" idx="2"/>
            </p:cNvCxnSpPr>
            <p:nvPr/>
          </p:nvCxnSpPr>
          <p:spPr>
            <a:xfrm flipH="1" flipV="1">
              <a:off x="5295509" y="2028766"/>
              <a:ext cx="917598" cy="111303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e 46">
            <a:extLst>
              <a:ext uri="{FF2B5EF4-FFF2-40B4-BE49-F238E27FC236}">
                <a16:creationId xmlns:a16="http://schemas.microsoft.com/office/drawing/2014/main" id="{86893360-EB6B-4638-8564-D1EC63823FD6}"/>
              </a:ext>
            </a:extLst>
          </p:cNvPr>
          <p:cNvGrpSpPr/>
          <p:nvPr/>
        </p:nvGrpSpPr>
        <p:grpSpPr>
          <a:xfrm>
            <a:off x="721896" y="4764158"/>
            <a:ext cx="8193547" cy="1200329"/>
            <a:chOff x="721896" y="4764158"/>
            <a:chExt cx="8193547" cy="1200329"/>
          </a:xfrm>
        </p:grpSpPr>
        <p:grpSp>
          <p:nvGrpSpPr>
            <p:cNvPr id="29" name="Groupe 28">
              <a:extLst>
                <a:ext uri="{FF2B5EF4-FFF2-40B4-BE49-F238E27FC236}">
                  <a16:creationId xmlns:a16="http://schemas.microsoft.com/office/drawing/2014/main" id="{33F4D45A-96FE-4693-9671-435291BAF539}"/>
                </a:ext>
              </a:extLst>
            </p:cNvPr>
            <p:cNvGrpSpPr/>
            <p:nvPr/>
          </p:nvGrpSpPr>
          <p:grpSpPr>
            <a:xfrm>
              <a:off x="721896" y="4764158"/>
              <a:ext cx="8193547" cy="1200329"/>
              <a:chOff x="617622" y="3192959"/>
              <a:chExt cx="8193547" cy="1200329"/>
            </a:xfrm>
          </p:grpSpPr>
          <p:sp>
            <p:nvSpPr>
              <p:cNvPr id="30" name="Rectangle 29">
                <a:extLst>
                  <a:ext uri="{FF2B5EF4-FFF2-40B4-BE49-F238E27FC236}">
                    <a16:creationId xmlns:a16="http://schemas.microsoft.com/office/drawing/2014/main" id="{9544D24D-9004-4284-8AC6-23BAEF7D95F0}"/>
                  </a:ext>
                </a:extLst>
              </p:cNvPr>
              <p:cNvSpPr/>
              <p:nvPr/>
            </p:nvSpPr>
            <p:spPr>
              <a:xfrm>
                <a:off x="6213107" y="3192959"/>
                <a:ext cx="2598062" cy="1200329"/>
              </a:xfrm>
              <a:prstGeom prst="rect">
                <a:avLst/>
              </a:prstGeom>
              <a:solidFill>
                <a:schemeClr val="bg1"/>
              </a:solidFill>
            </p:spPr>
            <p:txBody>
              <a:bodyPr wrap="square">
                <a:spAutoFit/>
              </a:bodyPr>
              <a:lstStyle/>
              <a:p>
                <a:pPr algn="ctr"/>
                <a:r>
                  <a:rPr lang="fr-FR" b="1" dirty="0"/>
                  <a:t>4 – Taper « LED » puis cliquer sur « </a:t>
                </a:r>
                <a:r>
                  <a:rPr lang="fr-FR" b="1" dirty="0" err="1"/>
                  <a:t>Send</a:t>
                </a:r>
                <a:r>
                  <a:rPr lang="fr-FR" b="1" dirty="0"/>
                  <a:t> » pour allumer et éteindre la diode sur la carte.</a:t>
                </a:r>
              </a:p>
            </p:txBody>
          </p:sp>
          <p:sp>
            <p:nvSpPr>
              <p:cNvPr id="31" name="Rectangle : coins arrondis 30">
                <a:extLst>
                  <a:ext uri="{FF2B5EF4-FFF2-40B4-BE49-F238E27FC236}">
                    <a16:creationId xmlns:a16="http://schemas.microsoft.com/office/drawing/2014/main" id="{8957E5A3-F320-4469-8707-51CA66674B16}"/>
                  </a:ext>
                </a:extLst>
              </p:cNvPr>
              <p:cNvSpPr/>
              <p:nvPr/>
            </p:nvSpPr>
            <p:spPr>
              <a:xfrm>
                <a:off x="617622" y="4038348"/>
                <a:ext cx="399448" cy="1511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a:extLst>
                  <a:ext uri="{FF2B5EF4-FFF2-40B4-BE49-F238E27FC236}">
                    <a16:creationId xmlns:a16="http://schemas.microsoft.com/office/drawing/2014/main" id="{EFCB09BB-78D9-4B2C-A23D-22B60539A2D7}"/>
                  </a:ext>
                </a:extLst>
              </p:cNvPr>
              <p:cNvCxnSpPr>
                <a:cxnSpLocks/>
                <a:stCxn id="30" idx="1"/>
                <a:endCxn id="31" idx="3"/>
              </p:cNvCxnSpPr>
              <p:nvPr/>
            </p:nvCxnSpPr>
            <p:spPr>
              <a:xfrm flipH="1">
                <a:off x="1017070" y="3793124"/>
                <a:ext cx="5196037" cy="32081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Rectangle : coins arrondis 35">
              <a:extLst>
                <a:ext uri="{FF2B5EF4-FFF2-40B4-BE49-F238E27FC236}">
                  <a16:creationId xmlns:a16="http://schemas.microsoft.com/office/drawing/2014/main" id="{438B35E7-89B6-4A5F-B858-B0698C62D8BE}"/>
                </a:ext>
              </a:extLst>
            </p:cNvPr>
            <p:cNvSpPr/>
            <p:nvPr/>
          </p:nvSpPr>
          <p:spPr>
            <a:xfrm>
              <a:off x="4233709" y="5609547"/>
              <a:ext cx="399448" cy="1511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59D01E33-C4DB-4359-8F7F-016209B90C11}"/>
                </a:ext>
              </a:extLst>
            </p:cNvPr>
            <p:cNvCxnSpPr>
              <a:cxnSpLocks/>
              <a:stCxn id="36" idx="3"/>
              <a:endCxn id="30" idx="1"/>
            </p:cNvCxnSpPr>
            <p:nvPr/>
          </p:nvCxnSpPr>
          <p:spPr>
            <a:xfrm flipV="1">
              <a:off x="4633157" y="5364323"/>
              <a:ext cx="1684224" cy="32081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08E5F5BE-36B4-4979-A6C5-D15593AAAD9E}"/>
              </a:ext>
            </a:extLst>
          </p:cNvPr>
          <p:cNvSpPr/>
          <p:nvPr/>
        </p:nvSpPr>
        <p:spPr>
          <a:xfrm>
            <a:off x="1121344" y="4462614"/>
            <a:ext cx="2598062" cy="646331"/>
          </a:xfrm>
          <a:prstGeom prst="rect">
            <a:avLst/>
          </a:prstGeom>
          <a:solidFill>
            <a:schemeClr val="bg1"/>
          </a:solidFill>
        </p:spPr>
        <p:txBody>
          <a:bodyPr wrap="square">
            <a:spAutoFit/>
          </a:bodyPr>
          <a:lstStyle/>
          <a:p>
            <a:pPr algn="ctr"/>
            <a:r>
              <a:rPr lang="fr-FR" b="1" dirty="0"/>
              <a:t>Messages envoyés à la carte</a:t>
            </a:r>
          </a:p>
        </p:txBody>
      </p:sp>
      <p:sp>
        <p:nvSpPr>
          <p:cNvPr id="44" name="Rectangle 43">
            <a:extLst>
              <a:ext uri="{FF2B5EF4-FFF2-40B4-BE49-F238E27FC236}">
                <a16:creationId xmlns:a16="http://schemas.microsoft.com/office/drawing/2014/main" id="{2635B987-3B40-4CAF-BD91-FB530008F6F0}"/>
              </a:ext>
            </a:extLst>
          </p:cNvPr>
          <p:cNvSpPr/>
          <p:nvPr/>
        </p:nvSpPr>
        <p:spPr>
          <a:xfrm>
            <a:off x="1130238" y="4417909"/>
            <a:ext cx="2598062" cy="646331"/>
          </a:xfrm>
          <a:prstGeom prst="rect">
            <a:avLst/>
          </a:prstGeom>
          <a:solidFill>
            <a:schemeClr val="bg1"/>
          </a:solidFill>
        </p:spPr>
        <p:txBody>
          <a:bodyPr wrap="square">
            <a:spAutoFit/>
          </a:bodyPr>
          <a:lstStyle/>
          <a:p>
            <a:pPr algn="ctr"/>
            <a:r>
              <a:rPr lang="fr-FR" b="1" dirty="0"/>
              <a:t>Messages envoyés à la carte</a:t>
            </a:r>
          </a:p>
        </p:txBody>
      </p:sp>
      <p:sp>
        <p:nvSpPr>
          <p:cNvPr id="45" name="Rectangle 44">
            <a:extLst>
              <a:ext uri="{FF2B5EF4-FFF2-40B4-BE49-F238E27FC236}">
                <a16:creationId xmlns:a16="http://schemas.microsoft.com/office/drawing/2014/main" id="{23B0D7C2-47B6-44E9-A918-AF5D5CE66029}"/>
              </a:ext>
            </a:extLst>
          </p:cNvPr>
          <p:cNvSpPr/>
          <p:nvPr/>
        </p:nvSpPr>
        <p:spPr>
          <a:xfrm>
            <a:off x="1199484" y="2946821"/>
            <a:ext cx="2598062" cy="646331"/>
          </a:xfrm>
          <a:prstGeom prst="rect">
            <a:avLst/>
          </a:prstGeom>
          <a:solidFill>
            <a:schemeClr val="bg1"/>
          </a:solidFill>
        </p:spPr>
        <p:txBody>
          <a:bodyPr wrap="square">
            <a:spAutoFit/>
          </a:bodyPr>
          <a:lstStyle/>
          <a:p>
            <a:pPr algn="ctr"/>
            <a:r>
              <a:rPr lang="fr-FR" b="1" dirty="0"/>
              <a:t>Messages reçus de la carte</a:t>
            </a:r>
          </a:p>
        </p:txBody>
      </p:sp>
      <p:sp>
        <p:nvSpPr>
          <p:cNvPr id="3" name="Espace réservé du numéro de diapositive 2">
            <a:extLst>
              <a:ext uri="{FF2B5EF4-FFF2-40B4-BE49-F238E27FC236}">
                <a16:creationId xmlns:a16="http://schemas.microsoft.com/office/drawing/2014/main" id="{95B8ED4A-A511-47AE-ADEF-771C6D04F5C8}"/>
              </a:ext>
            </a:extLst>
          </p:cNvPr>
          <p:cNvSpPr>
            <a:spLocks noGrp="1"/>
          </p:cNvSpPr>
          <p:nvPr>
            <p:ph type="sldNum" sz="quarter" idx="12"/>
          </p:nvPr>
        </p:nvSpPr>
        <p:spPr>
          <a:xfrm>
            <a:off x="7015224" y="72071"/>
            <a:ext cx="2057400" cy="365125"/>
          </a:xfrm>
        </p:spPr>
        <p:txBody>
          <a:bodyPr/>
          <a:lstStyle/>
          <a:p>
            <a:fld id="{7890B89A-A0DE-4052-B430-B0474622C676}" type="slidenum">
              <a:rPr lang="fr-FR" smtClean="0"/>
              <a:t>43</a:t>
            </a:fld>
            <a:endParaRPr lang="fr-FR" dirty="0"/>
          </a:p>
        </p:txBody>
      </p:sp>
    </p:spTree>
    <p:extLst>
      <p:ext uri="{BB962C8B-B14F-4D97-AF65-F5344CB8AC3E}">
        <p14:creationId xmlns:p14="http://schemas.microsoft.com/office/powerpoint/2010/main" val="19408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DEC2A-DF97-4441-A3A5-DB8EF935479F}"/>
              </a:ext>
            </a:extLst>
          </p:cNvPr>
          <p:cNvSpPr>
            <a:spLocks noGrp="1"/>
          </p:cNvSpPr>
          <p:nvPr>
            <p:ph type="title"/>
          </p:nvPr>
        </p:nvSpPr>
        <p:spPr>
          <a:xfrm>
            <a:off x="628650" y="139707"/>
            <a:ext cx="7886700" cy="751405"/>
          </a:xfrm>
        </p:spPr>
        <p:txBody>
          <a:bodyPr>
            <a:normAutofit fontScale="90000"/>
          </a:bodyPr>
          <a:lstStyle/>
          <a:p>
            <a:pPr algn="ctr"/>
            <a:r>
              <a:rPr lang="fr-FR" b="1" dirty="0">
                <a:solidFill>
                  <a:schemeClr val="bg1"/>
                </a:solidFill>
              </a:rPr>
              <a:t>Un exemple avec le protocole MQTT </a:t>
            </a:r>
          </a:p>
        </p:txBody>
      </p:sp>
      <p:sp>
        <p:nvSpPr>
          <p:cNvPr id="34" name="ZoneTexte 33">
            <a:extLst>
              <a:ext uri="{FF2B5EF4-FFF2-40B4-BE49-F238E27FC236}">
                <a16:creationId xmlns:a16="http://schemas.microsoft.com/office/drawing/2014/main" id="{D4409F62-8FC3-418D-B732-282D8FCA1B4D}"/>
              </a:ext>
            </a:extLst>
          </p:cNvPr>
          <p:cNvSpPr txBox="1"/>
          <p:nvPr/>
        </p:nvSpPr>
        <p:spPr>
          <a:xfrm>
            <a:off x="218918" y="1007442"/>
            <a:ext cx="8517411" cy="5432256"/>
          </a:xfrm>
          <a:prstGeom prst="rect">
            <a:avLst/>
          </a:prstGeom>
          <a:noFill/>
        </p:spPr>
        <p:txBody>
          <a:bodyPr wrap="square" rtlCol="0">
            <a:spAutoFit/>
          </a:bodyPr>
          <a:lstStyle/>
          <a:p>
            <a:pPr marL="0" lvl="2" algn="just"/>
            <a:r>
              <a:rPr lang="fr-FR" b="1" dirty="0">
                <a:solidFill>
                  <a:schemeClr val="bg1"/>
                </a:solidFill>
              </a:rPr>
              <a:t>Matériel : </a:t>
            </a:r>
            <a:r>
              <a:rPr lang="fr-FR" dirty="0"/>
              <a:t>La carte IoT Node Discovery</a:t>
            </a:r>
          </a:p>
          <a:p>
            <a:pPr marL="0" lvl="2" algn="just"/>
            <a:endParaRPr lang="fr-FR" dirty="0"/>
          </a:p>
          <a:p>
            <a:pPr marL="0" lvl="2" algn="just"/>
            <a:r>
              <a:rPr lang="fr-FR" b="1" dirty="0">
                <a:solidFill>
                  <a:schemeClr val="bg1"/>
                </a:solidFill>
              </a:rPr>
              <a:t>Objectif : </a:t>
            </a:r>
          </a:p>
          <a:p>
            <a:pPr marL="0" lvl="2" algn="just"/>
            <a:r>
              <a:rPr lang="fr-FR" dirty="0"/>
              <a:t>Mettre en œuvre le protocole MQTT et transmettre des mesures sur un « </a:t>
            </a:r>
            <a:r>
              <a:rPr lang="fr-FR" dirty="0" err="1"/>
              <a:t>dashboard</a:t>
            </a:r>
            <a:r>
              <a:rPr lang="fr-FR" dirty="0"/>
              <a:t> » en ligne, sur le site Thingsboard.io.</a:t>
            </a:r>
          </a:p>
          <a:p>
            <a:pPr marL="0" lvl="2" algn="just"/>
            <a:endParaRPr lang="fr-FR" dirty="0"/>
          </a:p>
          <a:p>
            <a:pPr marL="0" lvl="2" algn="just"/>
            <a:r>
              <a:rPr lang="fr-FR" b="1" dirty="0">
                <a:solidFill>
                  <a:schemeClr val="bg1"/>
                </a:solidFill>
              </a:rPr>
              <a:t>Prérequis :</a:t>
            </a:r>
          </a:p>
          <a:p>
            <a:pPr marL="285750" lvl="2" indent="-285750" algn="just">
              <a:buFontTx/>
              <a:buChar char="-"/>
            </a:pPr>
            <a:r>
              <a:rPr lang="fr-FR" dirty="0"/>
              <a:t>Créer le </a:t>
            </a:r>
            <a:r>
              <a:rPr lang="fr-FR" dirty="0" err="1"/>
              <a:t>dashboard</a:t>
            </a:r>
            <a:r>
              <a:rPr lang="fr-FR" dirty="0"/>
              <a:t> conformément aux explications données sur Thingsboard.io</a:t>
            </a:r>
          </a:p>
          <a:p>
            <a:pPr marL="285750" lvl="2" indent="-285750" algn="just">
              <a:buFontTx/>
              <a:buChar char="-"/>
            </a:pPr>
            <a:r>
              <a:rPr lang="fr-FR" dirty="0"/>
              <a:t>Obtenir un « jeton » par le site Thingsboard.io et le reporter dans le code source « IOT-THINGSBOARD.INO »</a:t>
            </a:r>
          </a:p>
          <a:p>
            <a:pPr marL="285750" lvl="2" indent="-285750" algn="just">
              <a:buFontTx/>
              <a:buChar char="-"/>
            </a:pPr>
            <a:r>
              <a:rPr lang="fr-FR" dirty="0"/>
              <a:t>Installer toutes les bibliothèques requises sur l’exemple « IOT-THINGSBOARD.INO » :</a:t>
            </a:r>
          </a:p>
          <a:p>
            <a:pPr marL="457200" lvl="3" algn="just"/>
            <a:r>
              <a:rPr lang="fr-FR" sz="1100" dirty="0"/>
              <a:t>#</a:t>
            </a:r>
            <a:r>
              <a:rPr lang="fr-FR" sz="1100" dirty="0" err="1"/>
              <a:t>include</a:t>
            </a:r>
            <a:r>
              <a:rPr lang="fr-FR" sz="1100" dirty="0"/>
              <a:t> &lt;HTS221Sensor.h&gt; // Capteur Humidité et Température</a:t>
            </a:r>
          </a:p>
          <a:p>
            <a:pPr marL="457200" lvl="3" algn="just"/>
            <a:r>
              <a:rPr lang="fr-FR" sz="1100" dirty="0"/>
              <a:t>#</a:t>
            </a:r>
            <a:r>
              <a:rPr lang="fr-FR" sz="1100" dirty="0" err="1"/>
              <a:t>include</a:t>
            </a:r>
            <a:r>
              <a:rPr lang="fr-FR" sz="1100" dirty="0"/>
              <a:t> &lt;</a:t>
            </a:r>
            <a:r>
              <a:rPr lang="fr-FR" sz="1100" dirty="0" err="1"/>
              <a:t>WiFiST.h</a:t>
            </a:r>
            <a:r>
              <a:rPr lang="fr-FR" sz="1100" dirty="0"/>
              <a:t>&gt; // </a:t>
            </a:r>
            <a:r>
              <a:rPr lang="fr-FR" sz="1100" dirty="0" err="1"/>
              <a:t>WiFi</a:t>
            </a:r>
            <a:r>
              <a:rPr lang="fr-FR" sz="1100" dirty="0"/>
              <a:t> de la carte IOT Node</a:t>
            </a:r>
          </a:p>
          <a:p>
            <a:pPr marL="457200" lvl="3" algn="just"/>
            <a:r>
              <a:rPr lang="fr-FR" sz="1100" dirty="0"/>
              <a:t>#</a:t>
            </a:r>
            <a:r>
              <a:rPr lang="fr-FR" sz="1100" dirty="0" err="1"/>
              <a:t>include</a:t>
            </a:r>
            <a:r>
              <a:rPr lang="fr-FR" sz="1100" dirty="0"/>
              <a:t> &lt;</a:t>
            </a:r>
            <a:r>
              <a:rPr lang="fr-FR" sz="1100" dirty="0" err="1"/>
              <a:t>PubSubClient.h</a:t>
            </a:r>
            <a:r>
              <a:rPr lang="fr-FR" sz="1100" dirty="0"/>
              <a:t>&gt; //cette librairie permet d’envoyer et de recevoir des messages MQTT et de gérer le QoS</a:t>
            </a:r>
          </a:p>
          <a:p>
            <a:pPr marL="457200" lvl="3" algn="just"/>
            <a:r>
              <a:rPr lang="fr-FR" sz="1100" dirty="0"/>
              <a:t>#</a:t>
            </a:r>
            <a:r>
              <a:rPr lang="fr-FR" sz="1100" dirty="0" err="1"/>
              <a:t>include</a:t>
            </a:r>
            <a:r>
              <a:rPr lang="fr-FR" sz="1100" dirty="0"/>
              <a:t> &lt;</a:t>
            </a:r>
            <a:r>
              <a:rPr lang="fr-FR" sz="1100" dirty="0" err="1"/>
              <a:t>SPI.h</a:t>
            </a:r>
            <a:r>
              <a:rPr lang="fr-FR" sz="1100" dirty="0"/>
              <a:t>&gt; // cette librairie vous permet de communiquer avec des périphériques SPI</a:t>
            </a:r>
          </a:p>
          <a:p>
            <a:pPr marL="457200" lvl="3" algn="just"/>
            <a:r>
              <a:rPr lang="fr-FR" sz="1100" dirty="0"/>
              <a:t>#</a:t>
            </a:r>
            <a:r>
              <a:rPr lang="fr-FR" sz="1100" dirty="0" err="1"/>
              <a:t>include</a:t>
            </a:r>
            <a:r>
              <a:rPr lang="fr-FR" sz="1100" dirty="0"/>
              <a:t> &lt;LPS22HBSensor.h&gt; // Capteur Barométrique</a:t>
            </a:r>
          </a:p>
          <a:p>
            <a:pPr marL="457200" lvl="3" algn="just"/>
            <a:r>
              <a:rPr lang="fr-FR" sz="1100" dirty="0"/>
              <a:t>#</a:t>
            </a:r>
            <a:r>
              <a:rPr lang="fr-FR" sz="1100" dirty="0" err="1"/>
              <a:t>include</a:t>
            </a:r>
            <a:r>
              <a:rPr lang="fr-FR" sz="1100" dirty="0"/>
              <a:t> &lt;LIS3MDLSensor.h&gt; // Magnétomètre ( boussole digitale )</a:t>
            </a:r>
          </a:p>
          <a:p>
            <a:pPr marL="457200" lvl="3" algn="just"/>
            <a:r>
              <a:rPr lang="fr-FR" sz="1100" dirty="0"/>
              <a:t>#</a:t>
            </a:r>
            <a:r>
              <a:rPr lang="fr-FR" sz="1100" dirty="0" err="1"/>
              <a:t>include</a:t>
            </a:r>
            <a:r>
              <a:rPr lang="fr-FR" sz="1100" dirty="0"/>
              <a:t> &lt;LSM6DSLSensor.h&gt; // Gyroscope 3D et Accéléromètre)</a:t>
            </a:r>
          </a:p>
          <a:p>
            <a:pPr marL="0" lvl="2" algn="just"/>
            <a:endParaRPr lang="fr-FR" dirty="0"/>
          </a:p>
          <a:p>
            <a:pPr marL="0" lvl="2" algn="just"/>
            <a:r>
              <a:rPr lang="fr-FR" dirty="0"/>
              <a:t> </a:t>
            </a:r>
            <a:r>
              <a:rPr lang="fr-FR" b="1" dirty="0">
                <a:solidFill>
                  <a:schemeClr val="bg1"/>
                </a:solidFill>
              </a:rPr>
              <a:t>Compléments/commentaires :</a:t>
            </a:r>
          </a:p>
          <a:p>
            <a:pPr marL="0" lvl="2" algn="just"/>
            <a:r>
              <a:rPr lang="fr-FR" dirty="0"/>
              <a:t>Cet exemple n’est pas destiné à des débutants, mais il vous fera gagner du temps pour la mise en œuvre d’un premier objet connecté avec la carte Discovery IoT Node.</a:t>
            </a:r>
          </a:p>
        </p:txBody>
      </p:sp>
      <p:sp>
        <p:nvSpPr>
          <p:cNvPr id="3" name="Espace réservé du numéro de diapositive 2">
            <a:extLst>
              <a:ext uri="{FF2B5EF4-FFF2-40B4-BE49-F238E27FC236}">
                <a16:creationId xmlns:a16="http://schemas.microsoft.com/office/drawing/2014/main" id="{F7CB2DAC-CF6E-44DF-830E-7B2F2C45766B}"/>
              </a:ext>
            </a:extLst>
          </p:cNvPr>
          <p:cNvSpPr>
            <a:spLocks noGrp="1"/>
          </p:cNvSpPr>
          <p:nvPr>
            <p:ph type="sldNum" sz="quarter" idx="12"/>
          </p:nvPr>
        </p:nvSpPr>
        <p:spPr>
          <a:xfrm>
            <a:off x="7026997" y="53177"/>
            <a:ext cx="2057400" cy="365125"/>
          </a:xfrm>
        </p:spPr>
        <p:txBody>
          <a:bodyPr/>
          <a:lstStyle/>
          <a:p>
            <a:fld id="{7890B89A-A0DE-4052-B430-B0474622C676}" type="slidenum">
              <a:rPr lang="fr-FR" smtClean="0"/>
              <a:t>44</a:t>
            </a:fld>
            <a:endParaRPr lang="fr-FR" dirty="0"/>
          </a:p>
        </p:txBody>
      </p:sp>
    </p:spTree>
    <p:extLst>
      <p:ext uri="{BB962C8B-B14F-4D97-AF65-F5344CB8AC3E}">
        <p14:creationId xmlns:p14="http://schemas.microsoft.com/office/powerpoint/2010/main" val="742362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88573-6F75-4EBE-A288-A957FD01E7A0}"/>
              </a:ext>
            </a:extLst>
          </p:cNvPr>
          <p:cNvSpPr>
            <a:spLocks noGrp="1"/>
          </p:cNvSpPr>
          <p:nvPr>
            <p:ph type="title"/>
          </p:nvPr>
        </p:nvSpPr>
        <p:spPr>
          <a:xfrm>
            <a:off x="628650" y="2714682"/>
            <a:ext cx="7886700" cy="1325563"/>
          </a:xfrm>
        </p:spPr>
        <p:txBody>
          <a:bodyPr>
            <a:noAutofit/>
          </a:bodyPr>
          <a:lstStyle/>
          <a:p>
            <a:pPr algn="ctr"/>
            <a:r>
              <a:rPr lang="fr-FR" sz="5400" b="1" dirty="0"/>
              <a:t>Annexe : </a:t>
            </a:r>
            <a:br>
              <a:rPr lang="fr-FR" sz="5400" b="1" dirty="0"/>
            </a:br>
            <a:r>
              <a:rPr lang="fr-FR" sz="5400" b="1" dirty="0"/>
              <a:t>Questions techniques, « </a:t>
            </a:r>
            <a:r>
              <a:rPr lang="fr-FR" sz="5400" b="1" dirty="0" err="1"/>
              <a:t>workarounds</a:t>
            </a:r>
            <a:r>
              <a:rPr lang="fr-FR" sz="5400" b="1" dirty="0"/>
              <a:t> »</a:t>
            </a:r>
            <a:endParaRPr lang="fr-FR" sz="5400" dirty="0"/>
          </a:p>
        </p:txBody>
      </p:sp>
      <p:sp>
        <p:nvSpPr>
          <p:cNvPr id="3" name="Espace réservé du numéro de diapositive 2">
            <a:extLst>
              <a:ext uri="{FF2B5EF4-FFF2-40B4-BE49-F238E27FC236}">
                <a16:creationId xmlns:a16="http://schemas.microsoft.com/office/drawing/2014/main" id="{8C83D30F-64AD-4D8D-8A4C-755624278018}"/>
              </a:ext>
            </a:extLst>
          </p:cNvPr>
          <p:cNvSpPr>
            <a:spLocks noGrp="1"/>
          </p:cNvSpPr>
          <p:nvPr>
            <p:ph type="sldNum" sz="quarter" idx="12"/>
          </p:nvPr>
        </p:nvSpPr>
        <p:spPr/>
        <p:txBody>
          <a:bodyPr/>
          <a:lstStyle/>
          <a:p>
            <a:fld id="{7890B89A-A0DE-4052-B430-B0474622C676}" type="slidenum">
              <a:rPr lang="fr-FR" smtClean="0"/>
              <a:t>45</a:t>
            </a:fld>
            <a:endParaRPr lang="fr-FR"/>
          </a:p>
        </p:txBody>
      </p:sp>
    </p:spTree>
    <p:extLst>
      <p:ext uri="{BB962C8B-B14F-4D97-AF65-F5344CB8AC3E}">
        <p14:creationId xmlns:p14="http://schemas.microsoft.com/office/powerpoint/2010/main" val="1651138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C27ED6-5171-4E78-84ED-6E2278940D33}"/>
              </a:ext>
            </a:extLst>
          </p:cNvPr>
          <p:cNvSpPr>
            <a:spLocks noGrp="1"/>
          </p:cNvSpPr>
          <p:nvPr>
            <p:ph type="title"/>
          </p:nvPr>
        </p:nvSpPr>
        <p:spPr/>
        <p:txBody>
          <a:bodyPr/>
          <a:lstStyle/>
          <a:p>
            <a:r>
              <a:rPr lang="fr-FR" b="1" dirty="0"/>
              <a:t>Changer la fréquence de la PWM ?</a:t>
            </a:r>
          </a:p>
        </p:txBody>
      </p:sp>
      <p:sp>
        <p:nvSpPr>
          <p:cNvPr id="3" name="Espace réservé du contenu 2">
            <a:extLst>
              <a:ext uri="{FF2B5EF4-FFF2-40B4-BE49-F238E27FC236}">
                <a16:creationId xmlns:a16="http://schemas.microsoft.com/office/drawing/2014/main" id="{215DD7BB-4515-4BE6-95D7-91F63E71C75D}"/>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Pour la fréquence du PWM par défaut on est à 1000, ici : </a:t>
            </a:r>
          </a:p>
          <a:p>
            <a:pPr marL="0" lvl="0" indent="0" eaLnBrk="0" fontAlgn="base" hangingPunct="0">
              <a:lnSpc>
                <a:spcPct val="100000"/>
              </a:lnSpc>
              <a:spcBef>
                <a:spcPct val="0"/>
              </a:spcBef>
              <a:spcAft>
                <a:spcPct val="0"/>
              </a:spcAft>
              <a:buNone/>
            </a:pPr>
            <a:endParaRPr lang="fr-FR" altLang="fr-FR" sz="1400" dirty="0"/>
          </a:p>
          <a:p>
            <a:pPr marL="0" lvl="0" indent="0" eaLnBrk="0" fontAlgn="base" hangingPunct="0">
              <a:lnSpc>
                <a:spcPct val="100000"/>
              </a:lnSpc>
              <a:spcBef>
                <a:spcPct val="0"/>
              </a:spcBef>
              <a:spcAft>
                <a:spcPct val="0"/>
              </a:spcAft>
              <a:buNone/>
            </a:pPr>
            <a:r>
              <a:rPr lang="en-US" altLang="fr-FR" sz="1400" dirty="0">
                <a:solidFill>
                  <a:srgbClr val="002052"/>
                </a:solidFill>
                <a:cs typeface="Arial" panose="020B0604020202020204" pitchFamily="34" charset="0"/>
              </a:rPr>
              <a:t>cores/</a:t>
            </a:r>
            <a:r>
              <a:rPr lang="en-US" altLang="fr-FR" sz="1400" dirty="0" err="1">
                <a:solidFill>
                  <a:srgbClr val="002052"/>
                </a:solidFill>
                <a:cs typeface="Arial" panose="020B0604020202020204" pitchFamily="34" charset="0"/>
              </a:rPr>
              <a:t>arduino</a:t>
            </a:r>
            <a:r>
              <a:rPr lang="en-US" altLang="fr-FR" sz="1400" dirty="0">
                <a:solidFill>
                  <a:srgbClr val="002052"/>
                </a:solidFill>
                <a:cs typeface="Arial" panose="020B0604020202020204" pitchFamily="34" charset="0"/>
              </a:rPr>
              <a:t>/</a:t>
            </a:r>
            <a:r>
              <a:rPr lang="en-US" altLang="fr-FR" sz="1400" dirty="0" err="1">
                <a:solidFill>
                  <a:srgbClr val="002052"/>
                </a:solidFill>
                <a:cs typeface="Arial" panose="020B0604020202020204" pitchFamily="34" charset="0"/>
              </a:rPr>
              <a:t>pins_arduino.h</a:t>
            </a:r>
            <a:r>
              <a:rPr lang="en-US" altLang="fr-FR" sz="1400" dirty="0">
                <a:solidFill>
                  <a:srgbClr val="002052"/>
                </a:solidFill>
                <a:cs typeface="Arial" panose="020B0604020202020204" pitchFamily="34" charset="0"/>
              </a:rPr>
              <a:t> </a:t>
            </a:r>
          </a:p>
          <a:p>
            <a:pPr marL="0" lvl="0" indent="0" eaLnBrk="0" fontAlgn="base" hangingPunct="0">
              <a:lnSpc>
                <a:spcPct val="100000"/>
              </a:lnSpc>
              <a:spcBef>
                <a:spcPct val="0"/>
              </a:spcBef>
              <a:spcAft>
                <a:spcPct val="0"/>
              </a:spcAft>
              <a:buNone/>
            </a:pPr>
            <a:r>
              <a:rPr lang="en-US" altLang="fr-FR" sz="1400" dirty="0">
                <a:solidFill>
                  <a:srgbClr val="002052"/>
                </a:solidFill>
                <a:cs typeface="Arial" panose="020B0604020202020204" pitchFamily="34" charset="0"/>
              </a:rPr>
              <a:t>#define PWM_FREQUENCY 1000</a:t>
            </a:r>
          </a:p>
          <a:p>
            <a:pPr marL="0" lvl="0" indent="0" eaLnBrk="0" fontAlgn="base" hangingPunct="0">
              <a:lnSpc>
                <a:spcPct val="100000"/>
              </a:lnSpc>
              <a:spcBef>
                <a:spcPct val="0"/>
              </a:spcBef>
              <a:spcAft>
                <a:spcPct val="0"/>
              </a:spcAft>
              <a:buNone/>
            </a:pPr>
            <a:endParaRPr lang="en-US" altLang="fr-FR" sz="1400" dirty="0"/>
          </a:p>
          <a:p>
            <a:pPr marL="0" lvl="0" indent="0" eaLnBrk="0" fontAlgn="base" hangingPunct="0">
              <a:lnSpc>
                <a:spcPct val="100000"/>
              </a:lnSpc>
              <a:spcBef>
                <a:spcPct val="0"/>
              </a:spcBef>
              <a:spcAft>
                <a:spcPct val="0"/>
              </a:spcAft>
              <a:buNone/>
            </a:pPr>
            <a:r>
              <a:rPr lang="en-US" altLang="fr-FR" sz="1400" dirty="0" err="1">
                <a:solidFill>
                  <a:srgbClr val="002052"/>
                </a:solidFill>
                <a:cs typeface="Arial" panose="020B0604020202020204" pitchFamily="34" charset="0"/>
              </a:rPr>
              <a:t>Cela</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peut</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être</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changé</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en</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redéfinissant</a:t>
            </a:r>
            <a:r>
              <a:rPr lang="en-US" altLang="fr-FR" sz="1400" dirty="0">
                <a:solidFill>
                  <a:srgbClr val="002052"/>
                </a:solidFill>
                <a:cs typeface="Arial" panose="020B0604020202020204" pitchFamily="34" charset="0"/>
              </a:rPr>
              <a:t> </a:t>
            </a:r>
            <a:r>
              <a:rPr lang="en-US" altLang="fr-FR" sz="1400" dirty="0" err="1">
                <a:solidFill>
                  <a:srgbClr val="002052"/>
                </a:solidFill>
                <a:cs typeface="Arial" panose="020B0604020202020204" pitchFamily="34" charset="0"/>
              </a:rPr>
              <a:t>ce</a:t>
            </a:r>
            <a:r>
              <a:rPr lang="en-US" altLang="fr-FR" sz="1400" dirty="0">
                <a:solidFill>
                  <a:srgbClr val="002052"/>
                </a:solidFill>
                <a:cs typeface="Arial" panose="020B0604020202020204" pitchFamily="34" charset="0"/>
              </a:rPr>
              <a:t> “define”.</a:t>
            </a:r>
          </a:p>
          <a:p>
            <a:pPr marL="0" lvl="0" indent="0" eaLnBrk="0" fontAlgn="base" hangingPunct="0">
              <a:lnSpc>
                <a:spcPct val="100000"/>
              </a:lnSpc>
              <a:spcBef>
                <a:spcPct val="0"/>
              </a:spcBef>
              <a:spcAft>
                <a:spcPct val="0"/>
              </a:spcAft>
              <a:buNone/>
            </a:pPr>
            <a:endParaRPr lang="en-US" altLang="fr-FR" sz="1400" dirty="0"/>
          </a:p>
          <a:p>
            <a:pPr marL="0" lvl="0" indent="0" eaLnBrk="0" fontAlgn="base" hangingPunct="0">
              <a:lnSpc>
                <a:spcPct val="100000"/>
              </a:lnSpc>
              <a:spcBef>
                <a:spcPct val="0"/>
              </a:spcBef>
              <a:spcAft>
                <a:spcPct val="0"/>
              </a:spcAft>
              <a:buNone/>
            </a:pPr>
            <a:r>
              <a:rPr lang="en-US" altLang="fr-FR" sz="1400" dirty="0" err="1">
                <a:solidFill>
                  <a:srgbClr val="002052"/>
                </a:solidFill>
                <a:cs typeface="Arial" panose="020B0604020202020204" pitchFamily="34" charset="0"/>
              </a:rPr>
              <a:t>Dans</a:t>
            </a:r>
            <a:r>
              <a:rPr lang="en-US" altLang="fr-FR" sz="1400" dirty="0">
                <a:solidFill>
                  <a:srgbClr val="002052"/>
                </a:solidFill>
                <a:cs typeface="Arial" panose="020B0604020202020204" pitchFamily="34" charset="0"/>
              </a:rPr>
              <a:t> le sketch :</a:t>
            </a:r>
            <a:endParaRPr lang="en-US" altLang="fr-FR" sz="1400" dirty="0"/>
          </a:p>
          <a:p>
            <a:pPr marL="0" lvl="0" indent="0" eaLnBrk="0" fontAlgn="base" hangingPunct="0">
              <a:lnSpc>
                <a:spcPct val="100000"/>
              </a:lnSpc>
              <a:spcBef>
                <a:spcPct val="0"/>
              </a:spcBef>
              <a:spcAft>
                <a:spcPct val="0"/>
              </a:spcAft>
              <a:buNone/>
            </a:pPr>
            <a:r>
              <a:rPr lang="en-US" altLang="fr-FR" sz="1400" dirty="0">
                <a:solidFill>
                  <a:srgbClr val="002052"/>
                </a:solidFill>
                <a:cs typeface="Arial" panose="020B0604020202020204" pitchFamily="34" charset="0"/>
              </a:rPr>
              <a:t>-</a:t>
            </a:r>
            <a:r>
              <a:rPr lang="en-US" altLang="fr-FR" sz="1400" dirty="0">
                <a:solidFill>
                  <a:srgbClr val="002052"/>
                </a:solidFill>
                <a:cs typeface="Times New Roman" panose="02020603050405020304" pitchFamily="18" charset="0"/>
              </a:rPr>
              <a:t>       </a:t>
            </a:r>
            <a:r>
              <a:rPr lang="en-US" altLang="fr-FR" sz="1400" dirty="0" err="1">
                <a:solidFill>
                  <a:srgbClr val="002052"/>
                </a:solidFill>
                <a:cs typeface="Arial" panose="020B0604020202020204" pitchFamily="34" charset="0"/>
              </a:rPr>
              <a:t>Ajouter</a:t>
            </a:r>
            <a:r>
              <a:rPr lang="en-US" altLang="fr-FR" sz="1400" dirty="0">
                <a:solidFill>
                  <a:srgbClr val="002052"/>
                </a:solidFill>
                <a:cs typeface="Arial" panose="020B0604020202020204" pitchFamily="34" charset="0"/>
              </a:rPr>
              <a:t> un </a:t>
            </a:r>
            <a:r>
              <a:rPr lang="en-US" altLang="fr-FR" sz="1400" dirty="0" err="1">
                <a:solidFill>
                  <a:srgbClr val="002052"/>
                </a:solidFill>
                <a:cs typeface="Arial" panose="020B0604020202020204" pitchFamily="34" charset="0"/>
              </a:rPr>
              <a:t>fichier</a:t>
            </a:r>
            <a:r>
              <a:rPr lang="en-US" altLang="fr-FR" sz="1400" dirty="0">
                <a:solidFill>
                  <a:srgbClr val="002052"/>
                </a:solidFill>
                <a:cs typeface="Arial" panose="020B0604020202020204" pitchFamily="34" charset="0"/>
              </a:rPr>
              <a:t> : </a:t>
            </a:r>
            <a:r>
              <a:rPr lang="en-US" altLang="fr-FR" sz="1400" dirty="0" err="1">
                <a:solidFill>
                  <a:srgbClr val="002052"/>
                </a:solidFill>
                <a:cs typeface="Arial" panose="020B0604020202020204" pitchFamily="34" charset="0"/>
              </a:rPr>
              <a:t>build_opt.h</a:t>
            </a:r>
            <a:endParaRPr lang="en-US" altLang="fr-FR" sz="1400" dirty="0"/>
          </a:p>
          <a:p>
            <a:pPr marL="0" lvl="0" indent="0" eaLnBrk="0" fontAlgn="base" hangingPunct="0">
              <a:lnSpc>
                <a:spcPct val="100000"/>
              </a:lnSpc>
              <a:spcBef>
                <a:spcPct val="0"/>
              </a:spcBef>
              <a:spcAft>
                <a:spcPct val="0"/>
              </a:spcAft>
              <a:buNone/>
            </a:pPr>
            <a:r>
              <a:rPr lang="en-US" altLang="fr-FR" sz="1400" dirty="0">
                <a:solidFill>
                  <a:srgbClr val="002052"/>
                </a:solidFill>
                <a:cs typeface="Arial" panose="020B0604020202020204" pitchFamily="34" charset="0"/>
              </a:rPr>
              <a:t>-</a:t>
            </a:r>
            <a:r>
              <a:rPr lang="en-US" altLang="fr-FR" sz="1400" dirty="0">
                <a:solidFill>
                  <a:srgbClr val="002052"/>
                </a:solidFill>
                <a:cs typeface="Times New Roman" panose="02020603050405020304" pitchFamily="18" charset="0"/>
              </a:rPr>
              <a:t>       </a:t>
            </a:r>
            <a:r>
              <a:rPr lang="en-US" altLang="fr-FR" sz="1400" dirty="0">
                <a:solidFill>
                  <a:srgbClr val="002052"/>
                </a:solidFill>
                <a:cs typeface="Arial" panose="020B0604020202020204" pitchFamily="34" charset="0"/>
              </a:rPr>
              <a:t>Dedans </a:t>
            </a:r>
            <a:r>
              <a:rPr lang="en-US" altLang="fr-FR" sz="1400" dirty="0" err="1">
                <a:solidFill>
                  <a:srgbClr val="002052"/>
                </a:solidFill>
                <a:cs typeface="Arial" panose="020B0604020202020204" pitchFamily="34" charset="0"/>
              </a:rPr>
              <a:t>ajouter</a:t>
            </a:r>
            <a:r>
              <a:rPr lang="en-US" altLang="fr-FR" sz="1400" dirty="0">
                <a:solidFill>
                  <a:srgbClr val="002052"/>
                </a:solidFill>
                <a:cs typeface="Arial" panose="020B0604020202020204" pitchFamily="34" charset="0"/>
              </a:rPr>
              <a:t>  sans les “ :  “DPWM_FREQUENCY=2000”</a:t>
            </a:r>
            <a:endParaRPr lang="fr-FR" sz="1400" dirty="0"/>
          </a:p>
        </p:txBody>
      </p:sp>
      <p:sp>
        <p:nvSpPr>
          <p:cNvPr id="4" name="Rectangle 1">
            <a:extLst>
              <a:ext uri="{FF2B5EF4-FFF2-40B4-BE49-F238E27FC236}">
                <a16:creationId xmlns:a16="http://schemas.microsoft.com/office/drawing/2014/main" id="{9B2CB8B6-FB26-47E2-AAC9-C2ED5EE3230F}"/>
              </a:ext>
            </a:extLst>
          </p:cNvPr>
          <p:cNvSpPr>
            <a:spLocks noChangeArrowheads="1"/>
          </p:cNvSpPr>
          <p:nvPr/>
        </p:nvSpPr>
        <p:spPr bwMode="auto">
          <a:xfrm>
            <a:off x="1799837" y="4996081"/>
            <a:ext cx="2199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2052"/>
                </a:solidFill>
                <a:effectLst/>
                <a:latin typeface="Arial" panose="020B0604020202020204" pitchFamily="34" charset="0"/>
                <a:cs typeface="Arial" panose="020B0604020202020204" pitchFamily="34" charset="0"/>
              </a:rPr>
              <a:t> </a:t>
            </a:r>
            <a:endParaRPr kumimoji="0" lang="en-US" altLang="fr-FR" sz="1800" b="0" i="0" u="none" strike="noStrike" cap="none" normalizeH="0" baseline="0" dirty="0">
              <a:ln>
                <a:noFill/>
              </a:ln>
              <a:solidFill>
                <a:schemeClr val="tx1"/>
              </a:solidFill>
              <a:effectLst/>
              <a:latin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3385034C-2DB8-48EC-B112-83763249B575}"/>
              </a:ext>
            </a:extLst>
          </p:cNvPr>
          <p:cNvSpPr>
            <a:spLocks noGrp="1"/>
          </p:cNvSpPr>
          <p:nvPr>
            <p:ph type="sldNum" sz="quarter" idx="12"/>
          </p:nvPr>
        </p:nvSpPr>
        <p:spPr/>
        <p:txBody>
          <a:bodyPr/>
          <a:lstStyle/>
          <a:p>
            <a:fld id="{7890B89A-A0DE-4052-B430-B0474622C676}" type="slidenum">
              <a:rPr lang="fr-FR" smtClean="0"/>
              <a:t>46</a:t>
            </a:fld>
            <a:endParaRPr lang="fr-FR"/>
          </a:p>
        </p:txBody>
      </p:sp>
    </p:spTree>
    <p:extLst>
      <p:ext uri="{BB962C8B-B14F-4D97-AF65-F5344CB8AC3E}">
        <p14:creationId xmlns:p14="http://schemas.microsoft.com/office/powerpoint/2010/main" val="1359555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C27ED6-5171-4E78-84ED-6E2278940D33}"/>
              </a:ext>
            </a:extLst>
          </p:cNvPr>
          <p:cNvSpPr>
            <a:spLocks noGrp="1"/>
          </p:cNvSpPr>
          <p:nvPr>
            <p:ph type="title"/>
          </p:nvPr>
        </p:nvSpPr>
        <p:spPr>
          <a:xfrm>
            <a:off x="302185" y="365127"/>
            <a:ext cx="8406200" cy="816138"/>
          </a:xfrm>
        </p:spPr>
        <p:txBody>
          <a:bodyPr>
            <a:normAutofit/>
          </a:bodyPr>
          <a:lstStyle/>
          <a:p>
            <a:r>
              <a:rPr lang="fr-FR" sz="3600" b="1" dirty="0"/>
              <a:t>Où est passée la fonction « </a:t>
            </a:r>
            <a:r>
              <a:rPr lang="fr-FR" sz="3600" b="1" dirty="0" err="1"/>
              <a:t>SoftwareSerial</a:t>
            </a:r>
            <a:r>
              <a:rPr lang="fr-FR" sz="3600" b="1" dirty="0"/>
              <a:t> » ?</a:t>
            </a:r>
          </a:p>
        </p:txBody>
      </p:sp>
      <p:sp>
        <p:nvSpPr>
          <p:cNvPr id="3" name="Espace réservé du contenu 2">
            <a:extLst>
              <a:ext uri="{FF2B5EF4-FFF2-40B4-BE49-F238E27FC236}">
                <a16:creationId xmlns:a16="http://schemas.microsoft.com/office/drawing/2014/main" id="{215DD7BB-4515-4BE6-95D7-91F63E71C75D}"/>
              </a:ext>
            </a:extLst>
          </p:cNvPr>
          <p:cNvSpPr>
            <a:spLocks noGrp="1"/>
          </p:cNvSpPr>
          <p:nvPr>
            <p:ph idx="1"/>
          </p:nvPr>
        </p:nvSpPr>
        <p:spPr>
          <a:xfrm>
            <a:off x="126319" y="1758909"/>
            <a:ext cx="5607323" cy="2809166"/>
          </a:xfrm>
        </p:spPr>
        <p:txBody>
          <a:bodyPr>
            <a:normAutofit/>
          </a:bodyPr>
          <a:lstStyle/>
          <a:p>
            <a:pPr marL="0" lvl="0" indent="0" algn="just"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Le portage STM32duino </a:t>
            </a:r>
            <a:r>
              <a:rPr lang="fr-FR" altLang="fr-FR" sz="1400" b="1" dirty="0">
                <a:solidFill>
                  <a:srgbClr val="002052"/>
                </a:solidFill>
                <a:cs typeface="Arial" panose="020B0604020202020204" pitchFamily="34" charset="0"/>
              </a:rPr>
              <a:t>ne supporte pas encore </a:t>
            </a:r>
            <a:r>
              <a:rPr lang="fr-FR" altLang="fr-FR" sz="1400" dirty="0">
                <a:solidFill>
                  <a:srgbClr val="002052"/>
                </a:solidFill>
                <a:cs typeface="Arial" panose="020B0604020202020204" pitchFamily="34" charset="0"/>
              </a:rPr>
              <a:t>la fonction « </a:t>
            </a:r>
            <a:r>
              <a:rPr lang="fr-FR" altLang="fr-FR" sz="1400" dirty="0" err="1">
                <a:solidFill>
                  <a:srgbClr val="002052"/>
                </a:solidFill>
                <a:cs typeface="Arial" panose="020B0604020202020204" pitchFamily="34" charset="0"/>
              </a:rPr>
              <a:t>SoftwareSerial</a:t>
            </a:r>
            <a:r>
              <a:rPr lang="fr-FR" altLang="fr-FR" sz="1400" dirty="0">
                <a:solidFill>
                  <a:srgbClr val="002052"/>
                </a:solidFill>
                <a:cs typeface="Arial" panose="020B0604020202020204" pitchFamily="34" charset="0"/>
              </a:rPr>
              <a:t> » abondamment utilisée dans les sketchs Arduino.</a:t>
            </a:r>
          </a:p>
          <a:p>
            <a:pPr marL="0" lvl="0" indent="0" algn="just" eaLnBrk="0" fontAlgn="base" hangingPunct="0">
              <a:lnSpc>
                <a:spcPct val="100000"/>
              </a:lnSpc>
              <a:spcBef>
                <a:spcPct val="0"/>
              </a:spcBef>
              <a:spcAft>
                <a:spcPct val="0"/>
              </a:spcAft>
              <a:buNone/>
            </a:pPr>
            <a:endParaRPr lang="fr-FR" altLang="fr-FR" sz="1400" dirty="0">
              <a:solidFill>
                <a:srgbClr val="002052"/>
              </a:solidFill>
              <a:cs typeface="Arial" panose="020B0604020202020204" pitchFamily="34" charset="0"/>
            </a:endParaRPr>
          </a:p>
          <a:p>
            <a:pPr marL="0" lvl="0" indent="0" algn="just"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DEUX ports série « hardware » sont exposés par STM32duino, accessibles par la fonction « </a:t>
            </a:r>
            <a:r>
              <a:rPr lang="fr-FR" altLang="fr-FR" sz="1400" dirty="0" err="1">
                <a:solidFill>
                  <a:srgbClr val="002052"/>
                </a:solidFill>
                <a:cs typeface="Arial" panose="020B0604020202020204" pitchFamily="34" charset="0"/>
              </a:rPr>
              <a:t>HardwareSerial</a:t>
            </a:r>
            <a:r>
              <a:rPr lang="fr-FR" altLang="fr-FR" sz="1400" dirty="0">
                <a:solidFill>
                  <a:srgbClr val="002052"/>
                </a:solidFill>
                <a:cs typeface="Arial" panose="020B0604020202020204" pitchFamily="34" charset="0"/>
              </a:rPr>
              <a:t> », ils doivent être déclarés comme suit dans les croquis (sketchs) STM32duino :</a:t>
            </a:r>
          </a:p>
          <a:p>
            <a:pPr marL="0" lvl="0" indent="0" algn="just" eaLnBrk="0" fontAlgn="base" hangingPunct="0">
              <a:lnSpc>
                <a:spcPct val="100000"/>
              </a:lnSpc>
              <a:spcBef>
                <a:spcPct val="0"/>
              </a:spcBef>
              <a:spcAft>
                <a:spcPct val="0"/>
              </a:spcAft>
              <a:buNone/>
            </a:pPr>
            <a:endParaRPr lang="fr-FR" altLang="fr-FR" sz="1400" dirty="0">
              <a:solidFill>
                <a:srgbClr val="002052"/>
              </a:solidFill>
              <a:cs typeface="Arial" panose="020B0604020202020204" pitchFamily="34" charset="0"/>
            </a:endParaRPr>
          </a:p>
          <a:p>
            <a:pPr marL="0" lvl="0" indent="0" algn="just"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	</a:t>
            </a:r>
            <a:r>
              <a:rPr lang="fr-FR" altLang="fr-FR" sz="1400" dirty="0" err="1">
                <a:solidFill>
                  <a:srgbClr val="002052"/>
                </a:solidFill>
                <a:cs typeface="Arial" panose="020B0604020202020204" pitchFamily="34" charset="0"/>
              </a:rPr>
              <a:t>HardwareSerial</a:t>
            </a:r>
            <a:r>
              <a:rPr lang="fr-FR" altLang="fr-FR" sz="1400" dirty="0">
                <a:solidFill>
                  <a:srgbClr val="002052"/>
                </a:solidFill>
                <a:cs typeface="Arial" panose="020B0604020202020204" pitchFamily="34" charset="0"/>
              </a:rPr>
              <a:t> Serial1(PA_1, PA_0);</a:t>
            </a:r>
          </a:p>
          <a:p>
            <a:pPr marL="0" lvl="0" indent="0" algn="just"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	</a:t>
            </a:r>
            <a:r>
              <a:rPr lang="fr-FR" altLang="fr-FR" sz="1400" dirty="0" err="1">
                <a:solidFill>
                  <a:srgbClr val="002052"/>
                </a:solidFill>
                <a:cs typeface="Arial" panose="020B0604020202020204" pitchFamily="34" charset="0"/>
              </a:rPr>
              <a:t>HardwareSerial</a:t>
            </a:r>
            <a:r>
              <a:rPr lang="fr-FR" altLang="fr-FR" sz="1400" dirty="0">
                <a:solidFill>
                  <a:srgbClr val="002052"/>
                </a:solidFill>
                <a:cs typeface="Arial" panose="020B0604020202020204" pitchFamily="34" charset="0"/>
              </a:rPr>
              <a:t> Serial2(PA_3, PA_2);</a:t>
            </a:r>
          </a:p>
          <a:p>
            <a:pPr marL="0" lvl="0" indent="0" algn="just" eaLnBrk="0" fontAlgn="base" hangingPunct="0">
              <a:lnSpc>
                <a:spcPct val="100000"/>
              </a:lnSpc>
              <a:spcBef>
                <a:spcPct val="0"/>
              </a:spcBef>
              <a:spcAft>
                <a:spcPct val="0"/>
              </a:spcAft>
              <a:buNone/>
            </a:pPr>
            <a:endParaRPr lang="fr-FR" altLang="fr-FR" sz="1400" dirty="0">
              <a:solidFill>
                <a:srgbClr val="002052"/>
              </a:solidFill>
              <a:cs typeface="Arial" panose="020B0604020202020204" pitchFamily="34" charset="0"/>
            </a:endParaRPr>
          </a:p>
          <a:p>
            <a:pPr marL="0" lvl="0" indent="0" algn="just" eaLnBrk="0" fontAlgn="base" hangingPunct="0">
              <a:lnSpc>
                <a:spcPct val="100000"/>
              </a:lnSpc>
              <a:spcBef>
                <a:spcPct val="0"/>
              </a:spcBef>
              <a:spcAft>
                <a:spcPct val="0"/>
              </a:spcAft>
              <a:buNone/>
            </a:pPr>
            <a:r>
              <a:rPr lang="fr-FR" altLang="fr-FR" sz="1400" dirty="0">
                <a:solidFill>
                  <a:srgbClr val="002052"/>
                </a:solidFill>
                <a:cs typeface="Arial" panose="020B0604020202020204" pitchFamily="34" charset="0"/>
              </a:rPr>
              <a:t>La correspondance entre les dénominations de broches Arduino et les désignations « </a:t>
            </a:r>
            <a:r>
              <a:rPr lang="fr-FR" altLang="fr-FR" sz="1400" dirty="0" err="1">
                <a:solidFill>
                  <a:srgbClr val="002052"/>
                </a:solidFill>
                <a:cs typeface="Arial" panose="020B0604020202020204" pitchFamily="34" charset="0"/>
              </a:rPr>
              <a:t>PA_x</a:t>
            </a:r>
            <a:r>
              <a:rPr lang="fr-FR" altLang="fr-FR" sz="1400" dirty="0">
                <a:solidFill>
                  <a:srgbClr val="002052"/>
                </a:solidFill>
                <a:cs typeface="Arial" panose="020B0604020202020204" pitchFamily="34" charset="0"/>
              </a:rPr>
              <a:t> » ci-dessus est donnée par le schéma ci-contre.</a:t>
            </a:r>
          </a:p>
        </p:txBody>
      </p:sp>
      <p:sp>
        <p:nvSpPr>
          <p:cNvPr id="4" name="Rectangle 1">
            <a:extLst>
              <a:ext uri="{FF2B5EF4-FFF2-40B4-BE49-F238E27FC236}">
                <a16:creationId xmlns:a16="http://schemas.microsoft.com/office/drawing/2014/main" id="{9B2CB8B6-FB26-47E2-AAC9-C2ED5EE3230F}"/>
              </a:ext>
            </a:extLst>
          </p:cNvPr>
          <p:cNvSpPr>
            <a:spLocks noChangeArrowheads="1"/>
          </p:cNvSpPr>
          <p:nvPr/>
        </p:nvSpPr>
        <p:spPr bwMode="auto">
          <a:xfrm>
            <a:off x="1799837" y="4996081"/>
            <a:ext cx="2199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2052"/>
                </a:solidFill>
                <a:effectLst/>
                <a:latin typeface="Arial" panose="020B0604020202020204" pitchFamily="34" charset="0"/>
                <a:cs typeface="Arial" panose="020B0604020202020204" pitchFamily="34" charset="0"/>
              </a:rPr>
              <a:t> </a:t>
            </a:r>
            <a:endParaRPr kumimoji="0" lang="en-US"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descr="Une image contenant capture d’écran&#10;&#10;Description générée automatiquement">
            <a:extLst>
              <a:ext uri="{FF2B5EF4-FFF2-40B4-BE49-F238E27FC236}">
                <a16:creationId xmlns:a16="http://schemas.microsoft.com/office/drawing/2014/main" id="{72607FC2-73F5-4DC5-8634-4A951B193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236" y="1448501"/>
            <a:ext cx="2988429" cy="3429982"/>
          </a:xfrm>
          <a:prstGeom prst="rect">
            <a:avLst/>
          </a:prstGeom>
        </p:spPr>
      </p:pic>
      <p:sp>
        <p:nvSpPr>
          <p:cNvPr id="5" name="Espace réservé du numéro de diapositive 4">
            <a:extLst>
              <a:ext uri="{FF2B5EF4-FFF2-40B4-BE49-F238E27FC236}">
                <a16:creationId xmlns:a16="http://schemas.microsoft.com/office/drawing/2014/main" id="{B541CB74-2B5E-4914-AA7D-EC9D7191BB5C}"/>
              </a:ext>
            </a:extLst>
          </p:cNvPr>
          <p:cNvSpPr>
            <a:spLocks noGrp="1"/>
          </p:cNvSpPr>
          <p:nvPr>
            <p:ph type="sldNum" sz="quarter" idx="12"/>
          </p:nvPr>
        </p:nvSpPr>
        <p:spPr/>
        <p:txBody>
          <a:bodyPr/>
          <a:lstStyle/>
          <a:p>
            <a:fld id="{7890B89A-A0DE-4052-B430-B0474622C676}" type="slidenum">
              <a:rPr lang="fr-FR" smtClean="0"/>
              <a:t>47</a:t>
            </a:fld>
            <a:endParaRPr lang="fr-FR"/>
          </a:p>
        </p:txBody>
      </p:sp>
    </p:spTree>
    <p:extLst>
      <p:ext uri="{BB962C8B-B14F-4D97-AF65-F5344CB8AC3E}">
        <p14:creationId xmlns:p14="http://schemas.microsoft.com/office/powerpoint/2010/main" val="2331441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5458"/>
            <a:ext cx="7886700" cy="915034"/>
          </a:xfrm>
        </p:spPr>
        <p:txBody>
          <a:bodyPr>
            <a:normAutofit/>
          </a:bodyPr>
          <a:lstStyle/>
          <a:p>
            <a:pPr algn="ctr"/>
            <a:r>
              <a:rPr lang="fr-FR" sz="3600" b="1" dirty="0"/>
              <a:t>Noms des broches, mots clefs</a:t>
            </a:r>
          </a:p>
        </p:txBody>
      </p:sp>
      <p:sp>
        <p:nvSpPr>
          <p:cNvPr id="3" name="Content Placeholder 2"/>
          <p:cNvSpPr>
            <a:spLocks noGrp="1"/>
          </p:cNvSpPr>
          <p:nvPr>
            <p:ph idx="1"/>
          </p:nvPr>
        </p:nvSpPr>
        <p:spPr>
          <a:xfrm>
            <a:off x="707027" y="5483637"/>
            <a:ext cx="7886700" cy="1126170"/>
          </a:xfrm>
        </p:spPr>
        <p:txBody>
          <a:bodyPr>
            <a:normAutofit/>
          </a:bodyPr>
          <a:lstStyle/>
          <a:p>
            <a:pPr marL="0" indent="0">
              <a:buNone/>
            </a:pPr>
            <a:r>
              <a:rPr lang="fr-FR" sz="2400" dirty="0"/>
              <a:t>https://github.com/stm32duino/Arduino_Core_STM32/blob/e8321391158cf809f1cad91f514f76c8562e17c9/variants/DISCO_L475VG_IOT/variant.h#L127</a:t>
            </a:r>
          </a:p>
        </p:txBody>
      </p:sp>
      <p:sp>
        <p:nvSpPr>
          <p:cNvPr id="5" name="Espace réservé du contenu 2">
            <a:extLst>
              <a:ext uri="{FF2B5EF4-FFF2-40B4-BE49-F238E27FC236}">
                <a16:creationId xmlns:a16="http://schemas.microsoft.com/office/drawing/2014/main" id="{215DD7BB-4515-4BE6-95D7-91F63E71C75D}"/>
              </a:ext>
            </a:extLst>
          </p:cNvPr>
          <p:cNvSpPr txBox="1">
            <a:spLocks/>
          </p:cNvSpPr>
          <p:nvPr/>
        </p:nvSpPr>
        <p:spPr>
          <a:xfrm>
            <a:off x="707027" y="1512153"/>
            <a:ext cx="7947660" cy="4774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 typeface="Arial" panose="020B0604020202020204" pitchFamily="34" charset="0"/>
              <a:buNone/>
            </a:pPr>
            <a:r>
              <a:rPr lang="fr-FR" altLang="fr-FR" sz="2400" dirty="0"/>
              <a:t>Vous trouverez ci-dessous un lien vers le fichier définissant tous les mnémoniques pour </a:t>
            </a:r>
            <a:r>
              <a:rPr lang="fr-FR" altLang="fr-FR" sz="2400" dirty="0" err="1"/>
              <a:t>Arduino</a:t>
            </a:r>
            <a:r>
              <a:rPr lang="fr-FR" altLang="fr-FR" sz="2400" dirty="0"/>
              <a:t>, par exemple :</a:t>
            </a:r>
          </a:p>
          <a:p>
            <a:pPr marL="0" indent="0" algn="just" eaLnBrk="0" fontAlgn="base" hangingPunct="0">
              <a:lnSpc>
                <a:spcPct val="100000"/>
              </a:lnSpc>
              <a:spcBef>
                <a:spcPct val="0"/>
              </a:spcBef>
              <a:spcAft>
                <a:spcPct val="0"/>
              </a:spcAft>
              <a:buFont typeface="Arial" panose="020B0604020202020204" pitchFamily="34" charset="0"/>
              <a:buNone/>
            </a:pPr>
            <a:r>
              <a:rPr lang="fr-FR" altLang="fr-FR" sz="2400" dirty="0"/>
              <a:t> </a:t>
            </a:r>
          </a:p>
        </p:txBody>
      </p:sp>
      <p:sp>
        <p:nvSpPr>
          <p:cNvPr id="6" name="Rectangle 5"/>
          <p:cNvSpPr/>
          <p:nvPr/>
        </p:nvSpPr>
        <p:spPr>
          <a:xfrm>
            <a:off x="1920239" y="2733882"/>
            <a:ext cx="6135189" cy="2308324"/>
          </a:xfrm>
          <a:prstGeom prst="rect">
            <a:avLst/>
          </a:prstGeom>
        </p:spPr>
        <p:txBody>
          <a:bodyPr wrap="square">
            <a:spAutoFit/>
          </a:bodyPr>
          <a:lstStyle/>
          <a:p>
            <a:r>
              <a:rPr lang="en-US" sz="2400" dirty="0">
                <a:solidFill>
                  <a:schemeClr val="accent1"/>
                </a:solidFill>
              </a:rPr>
              <a:t>// On-board LED pin number</a:t>
            </a:r>
          </a:p>
          <a:p>
            <a:r>
              <a:rPr lang="en-US" sz="2400" dirty="0">
                <a:solidFill>
                  <a:schemeClr val="accent1"/>
                </a:solidFill>
              </a:rPr>
              <a:t>#define LED_BUILTIN             	13</a:t>
            </a:r>
          </a:p>
          <a:p>
            <a:r>
              <a:rPr lang="en-US" sz="2400" dirty="0">
                <a:solidFill>
                  <a:schemeClr val="accent1"/>
                </a:solidFill>
              </a:rPr>
              <a:t>#define LED1                    		LED_BUILTIN</a:t>
            </a:r>
          </a:p>
          <a:p>
            <a:r>
              <a:rPr lang="en-US" sz="2400" dirty="0">
                <a:solidFill>
                  <a:schemeClr val="accent1"/>
                </a:solidFill>
              </a:rPr>
              <a:t>#define LED2                    		PB14</a:t>
            </a:r>
          </a:p>
          <a:p>
            <a:r>
              <a:rPr lang="en-US" sz="2400" dirty="0">
                <a:solidFill>
                  <a:schemeClr val="accent1"/>
                </a:solidFill>
              </a:rPr>
              <a:t>#define LED3                   		 PC9</a:t>
            </a:r>
          </a:p>
          <a:p>
            <a:r>
              <a:rPr lang="en-US" sz="2400" dirty="0">
                <a:solidFill>
                  <a:schemeClr val="accent1"/>
                </a:solidFill>
              </a:rPr>
              <a:t>#define LED4                    		LED3</a:t>
            </a:r>
            <a:endParaRPr lang="fr-FR" sz="2400" dirty="0">
              <a:solidFill>
                <a:schemeClr val="accent1"/>
              </a:solidFill>
            </a:endParaRPr>
          </a:p>
        </p:txBody>
      </p:sp>
      <p:sp>
        <p:nvSpPr>
          <p:cNvPr id="4" name="Espace réservé du numéro de diapositive 3">
            <a:extLst>
              <a:ext uri="{FF2B5EF4-FFF2-40B4-BE49-F238E27FC236}">
                <a16:creationId xmlns:a16="http://schemas.microsoft.com/office/drawing/2014/main" id="{83AB608E-CF2D-4446-9594-10A4036C9CF4}"/>
              </a:ext>
            </a:extLst>
          </p:cNvPr>
          <p:cNvSpPr>
            <a:spLocks noGrp="1"/>
          </p:cNvSpPr>
          <p:nvPr>
            <p:ph type="sldNum" sz="quarter" idx="12"/>
          </p:nvPr>
        </p:nvSpPr>
        <p:spPr/>
        <p:txBody>
          <a:bodyPr/>
          <a:lstStyle/>
          <a:p>
            <a:fld id="{7890B89A-A0DE-4052-B430-B0474622C676}" type="slidenum">
              <a:rPr lang="fr-FR" smtClean="0"/>
              <a:t>48</a:t>
            </a:fld>
            <a:endParaRPr lang="fr-FR"/>
          </a:p>
        </p:txBody>
      </p:sp>
    </p:spTree>
    <p:extLst>
      <p:ext uri="{BB962C8B-B14F-4D97-AF65-F5344CB8AC3E}">
        <p14:creationId xmlns:p14="http://schemas.microsoft.com/office/powerpoint/2010/main" val="233446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193CB7-7751-45C3-9A68-D14F6DB84986}"/>
              </a:ext>
            </a:extLst>
          </p:cNvPr>
          <p:cNvSpPr>
            <a:spLocks noGrp="1"/>
          </p:cNvSpPr>
          <p:nvPr>
            <p:ph type="title"/>
          </p:nvPr>
        </p:nvSpPr>
        <p:spPr>
          <a:xfrm>
            <a:off x="571500" y="33787"/>
            <a:ext cx="7886700" cy="755940"/>
          </a:xfrm>
        </p:spPr>
        <p:txBody>
          <a:bodyPr>
            <a:normAutofit/>
          </a:bodyPr>
          <a:lstStyle/>
          <a:p>
            <a:pPr algn="ctr"/>
            <a:r>
              <a:rPr lang="fr-FR" sz="3600" b="1" dirty="0">
                <a:solidFill>
                  <a:schemeClr val="bg1"/>
                </a:solidFill>
              </a:rPr>
              <a:t>Le MCU « ULP » STM32L475</a:t>
            </a:r>
          </a:p>
        </p:txBody>
      </p:sp>
      <p:pic>
        <p:nvPicPr>
          <p:cNvPr id="5" name="Image 4">
            <a:extLst>
              <a:ext uri="{FF2B5EF4-FFF2-40B4-BE49-F238E27FC236}">
                <a16:creationId xmlns:a16="http://schemas.microsoft.com/office/drawing/2014/main" id="{E08B641C-C08E-426B-AE01-0CCBB92B75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344" y="729739"/>
            <a:ext cx="4220783" cy="2959528"/>
          </a:xfrm>
          <a:prstGeom prst="rect">
            <a:avLst/>
          </a:prstGeom>
        </p:spPr>
      </p:pic>
      <p:grpSp>
        <p:nvGrpSpPr>
          <p:cNvPr id="8" name="Groupe 7">
            <a:extLst>
              <a:ext uri="{FF2B5EF4-FFF2-40B4-BE49-F238E27FC236}">
                <a16:creationId xmlns:a16="http://schemas.microsoft.com/office/drawing/2014/main" id="{102331E6-ED5A-4A62-84F1-1F51DA43E68A}"/>
              </a:ext>
            </a:extLst>
          </p:cNvPr>
          <p:cNvGrpSpPr/>
          <p:nvPr/>
        </p:nvGrpSpPr>
        <p:grpSpPr>
          <a:xfrm>
            <a:off x="39729" y="1733207"/>
            <a:ext cx="2889118" cy="5022015"/>
            <a:chOff x="47826" y="1733205"/>
            <a:chExt cx="2889118" cy="5022015"/>
          </a:xfrm>
        </p:grpSpPr>
        <p:grpSp>
          <p:nvGrpSpPr>
            <p:cNvPr id="6" name="Groupe 5">
              <a:extLst>
                <a:ext uri="{FF2B5EF4-FFF2-40B4-BE49-F238E27FC236}">
                  <a16:creationId xmlns:a16="http://schemas.microsoft.com/office/drawing/2014/main" id="{AA50196C-5AB3-438B-905B-2B8BB6C502B4}"/>
                </a:ext>
              </a:extLst>
            </p:cNvPr>
            <p:cNvGrpSpPr/>
            <p:nvPr/>
          </p:nvGrpSpPr>
          <p:grpSpPr>
            <a:xfrm>
              <a:off x="47826" y="3829135"/>
              <a:ext cx="2889118" cy="2926085"/>
              <a:chOff x="-3329274" y="3742775"/>
              <a:chExt cx="2889118" cy="2926085"/>
            </a:xfrm>
          </p:grpSpPr>
          <p:pic>
            <p:nvPicPr>
              <p:cNvPr id="4" name="Image 3">
                <a:extLst>
                  <a:ext uri="{FF2B5EF4-FFF2-40B4-BE49-F238E27FC236}">
                    <a16:creationId xmlns:a16="http://schemas.microsoft.com/office/drawing/2014/main" id="{587C6881-88EC-48F8-A89F-69337CFE0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9274" y="3742775"/>
                <a:ext cx="2889118" cy="2926085"/>
              </a:xfrm>
              <a:prstGeom prst="rect">
                <a:avLst/>
              </a:prstGeom>
            </p:spPr>
          </p:pic>
          <p:pic>
            <p:nvPicPr>
              <p:cNvPr id="7" name="Image 6">
                <a:extLst>
                  <a:ext uri="{FF2B5EF4-FFF2-40B4-BE49-F238E27FC236}">
                    <a16:creationId xmlns:a16="http://schemas.microsoft.com/office/drawing/2014/main" id="{FEBBC4DA-3560-4723-B8A4-22A370D644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4479" y="4139059"/>
                <a:ext cx="2239527" cy="2133514"/>
              </a:xfrm>
              <a:prstGeom prst="rect">
                <a:avLst/>
              </a:prstGeom>
            </p:spPr>
          </p:pic>
        </p:grpSp>
        <p:cxnSp>
          <p:nvCxnSpPr>
            <p:cNvPr id="16" name="Connecteur droit 15">
              <a:extLst>
                <a:ext uri="{FF2B5EF4-FFF2-40B4-BE49-F238E27FC236}">
                  <a16:creationId xmlns:a16="http://schemas.microsoft.com/office/drawing/2014/main" id="{3ACFB391-DA12-40F4-B69B-99582D679C5B}"/>
                </a:ext>
              </a:extLst>
            </p:cNvPr>
            <p:cNvCxnSpPr>
              <a:cxnSpLocks/>
            </p:cNvCxnSpPr>
            <p:nvPr/>
          </p:nvCxnSpPr>
          <p:spPr>
            <a:xfrm flipH="1">
              <a:off x="1515869" y="2510444"/>
              <a:ext cx="462560" cy="1653342"/>
            </a:xfrm>
            <a:prstGeom prst="line">
              <a:avLst/>
            </a:prstGeom>
            <a:ln w="28575">
              <a:solidFill>
                <a:srgbClr val="C00000">
                  <a:alpha val="64000"/>
                </a:srgb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50B7ECA-A7EA-4152-AF18-B67CD3C1BE89}"/>
                </a:ext>
              </a:extLst>
            </p:cNvPr>
            <p:cNvSpPr/>
            <p:nvPr/>
          </p:nvSpPr>
          <p:spPr>
            <a:xfrm>
              <a:off x="1945178" y="1733205"/>
              <a:ext cx="806334" cy="810491"/>
            </a:xfrm>
            <a:prstGeom prst="rect">
              <a:avLst/>
            </a:prstGeom>
            <a:solidFill>
              <a:schemeClr val="bg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Rectangle 12">
            <a:extLst>
              <a:ext uri="{FF2B5EF4-FFF2-40B4-BE49-F238E27FC236}">
                <a16:creationId xmlns:a16="http://schemas.microsoft.com/office/drawing/2014/main" id="{746751FD-0F06-4852-8B23-8D039D390445}"/>
              </a:ext>
            </a:extLst>
          </p:cNvPr>
          <p:cNvSpPr/>
          <p:nvPr/>
        </p:nvSpPr>
        <p:spPr>
          <a:xfrm>
            <a:off x="4973906" y="893157"/>
            <a:ext cx="3468883" cy="2800767"/>
          </a:xfrm>
          <a:prstGeom prst="rect">
            <a:avLst/>
          </a:prstGeom>
          <a:solidFill>
            <a:schemeClr val="accent1">
              <a:lumMod val="40000"/>
              <a:lumOff val="60000"/>
            </a:schemeClr>
          </a:solidFill>
        </p:spPr>
        <p:txBody>
          <a:bodyPr wrap="square">
            <a:spAutoFit/>
          </a:bodyPr>
          <a:lstStyle/>
          <a:p>
            <a:r>
              <a:rPr lang="fr-FR" sz="1400" b="1" dirty="0"/>
              <a:t>Microcontrôleur </a:t>
            </a:r>
            <a:r>
              <a:rPr lang="fr-FR" sz="1400" b="1" dirty="0">
                <a:solidFill>
                  <a:srgbClr val="FF0000"/>
                </a:solidFill>
              </a:rPr>
              <a:t>ultra-basse consommation</a:t>
            </a:r>
          </a:p>
          <a:p>
            <a:endParaRPr lang="fr-FR" sz="1400" b="1" dirty="0"/>
          </a:p>
          <a:p>
            <a:r>
              <a:rPr lang="fr-FR" sz="1400" b="1" dirty="0"/>
              <a:t>Noyau ARM Cortex M4 </a:t>
            </a:r>
          </a:p>
          <a:p>
            <a:pPr marL="742950" lvl="1" indent="-285750">
              <a:buFontTx/>
              <a:buChar char="-"/>
            </a:pPr>
            <a:r>
              <a:rPr lang="fr-FR" sz="1200" dirty="0"/>
              <a:t>1 Mo de mémoire flash</a:t>
            </a:r>
          </a:p>
          <a:p>
            <a:pPr marL="742950" lvl="1" indent="-285750">
              <a:buFontTx/>
              <a:buChar char="-"/>
            </a:pPr>
            <a:r>
              <a:rPr lang="fr-FR" sz="1200" dirty="0"/>
              <a:t>128 Ko de SRAM</a:t>
            </a:r>
          </a:p>
          <a:p>
            <a:pPr lvl="1"/>
            <a:endParaRPr lang="fr-FR" sz="1200" b="1" dirty="0"/>
          </a:p>
          <a:p>
            <a:pPr marL="0" lvl="1"/>
            <a:r>
              <a:rPr lang="fr-FR" sz="1400" b="1" dirty="0">
                <a:solidFill>
                  <a:srgbClr val="FF0000"/>
                </a:solidFill>
              </a:rPr>
              <a:t>+ Périphériques &amp; interfaces (design ST)</a:t>
            </a:r>
          </a:p>
          <a:p>
            <a:pPr marL="742950" lvl="1" indent="-285750" algn="just">
              <a:buFontTx/>
              <a:buChar char="-"/>
            </a:pPr>
            <a:r>
              <a:rPr lang="fr-FR" sz="1200" dirty="0"/>
              <a:t>ADC</a:t>
            </a:r>
          </a:p>
          <a:p>
            <a:pPr marL="742950" lvl="1" indent="-285750" algn="just">
              <a:buFontTx/>
              <a:buChar char="-"/>
            </a:pPr>
            <a:r>
              <a:rPr lang="fr-FR" sz="1200" dirty="0"/>
              <a:t>UART / USART (ports série)</a:t>
            </a:r>
          </a:p>
          <a:p>
            <a:pPr marL="742950" lvl="1" indent="-285750" algn="just">
              <a:buFontTx/>
              <a:buChar char="-"/>
            </a:pPr>
            <a:r>
              <a:rPr lang="fr-FR" sz="1200" dirty="0"/>
              <a:t>SPI </a:t>
            </a:r>
            <a:r>
              <a:rPr lang="fr-FR" sz="1200" dirty="0" err="1"/>
              <a:t>controllers</a:t>
            </a:r>
            <a:endParaRPr lang="fr-FR" sz="1200" dirty="0"/>
          </a:p>
          <a:p>
            <a:pPr marL="742950" lvl="1" indent="-285750" algn="just">
              <a:buFontTx/>
              <a:buChar char="-"/>
            </a:pPr>
            <a:r>
              <a:rPr lang="fr-FR" sz="1200" dirty="0"/>
              <a:t>I</a:t>
            </a:r>
            <a:r>
              <a:rPr lang="fr-FR" sz="1200" baseline="30000" dirty="0"/>
              <a:t>2</a:t>
            </a:r>
            <a:r>
              <a:rPr lang="fr-FR" sz="1200" dirty="0"/>
              <a:t>C </a:t>
            </a:r>
            <a:r>
              <a:rPr lang="fr-FR" sz="1200" dirty="0" err="1"/>
              <a:t>controllers</a:t>
            </a:r>
            <a:endParaRPr lang="fr-FR" sz="1200" dirty="0"/>
          </a:p>
          <a:p>
            <a:pPr marL="742950" lvl="1" indent="-285750" algn="just">
              <a:buFontTx/>
              <a:buChar char="-"/>
            </a:pPr>
            <a:r>
              <a:rPr lang="fr-FR" sz="1200" dirty="0" err="1"/>
              <a:t>Timers</a:t>
            </a:r>
            <a:endParaRPr lang="fr-FR" sz="1200" dirty="0"/>
          </a:p>
          <a:p>
            <a:pPr marL="742950" lvl="1" indent="-285750" algn="just">
              <a:buFontTx/>
              <a:buChar char="-"/>
            </a:pPr>
            <a:r>
              <a:rPr lang="fr-FR" sz="1200" dirty="0"/>
              <a:t>CAN </a:t>
            </a:r>
            <a:r>
              <a:rPr lang="fr-FR" sz="1200" dirty="0" err="1"/>
              <a:t>controllers</a:t>
            </a:r>
            <a:endParaRPr lang="fr-FR" sz="1200" dirty="0"/>
          </a:p>
          <a:p>
            <a:pPr marL="742950" lvl="1" indent="-285750" algn="just">
              <a:buFontTx/>
              <a:buChar char="-"/>
            </a:pPr>
            <a:r>
              <a:rPr lang="fr-FR" sz="1200" dirty="0"/>
              <a:t>…</a:t>
            </a:r>
            <a:endParaRPr lang="fr-FR" sz="1400" dirty="0"/>
          </a:p>
        </p:txBody>
      </p:sp>
      <p:grpSp>
        <p:nvGrpSpPr>
          <p:cNvPr id="12" name="Groupe 11">
            <a:extLst>
              <a:ext uri="{FF2B5EF4-FFF2-40B4-BE49-F238E27FC236}">
                <a16:creationId xmlns:a16="http://schemas.microsoft.com/office/drawing/2014/main" id="{C776C715-756D-4CAE-913D-522C0C7CE18F}"/>
              </a:ext>
            </a:extLst>
          </p:cNvPr>
          <p:cNvGrpSpPr/>
          <p:nvPr/>
        </p:nvGrpSpPr>
        <p:grpSpPr>
          <a:xfrm>
            <a:off x="1806660" y="3829137"/>
            <a:ext cx="4215911" cy="2926085"/>
            <a:chOff x="1806660" y="3829137"/>
            <a:chExt cx="4215911" cy="2926085"/>
          </a:xfrm>
        </p:grpSpPr>
        <p:sp>
          <p:nvSpPr>
            <p:cNvPr id="31" name="Rectangle 30">
              <a:extLst>
                <a:ext uri="{FF2B5EF4-FFF2-40B4-BE49-F238E27FC236}">
                  <a16:creationId xmlns:a16="http://schemas.microsoft.com/office/drawing/2014/main" id="{A8391C5C-CB9F-4F40-B16E-AC713B88024C}"/>
                </a:ext>
              </a:extLst>
            </p:cNvPr>
            <p:cNvSpPr/>
            <p:nvPr/>
          </p:nvSpPr>
          <p:spPr>
            <a:xfrm>
              <a:off x="3121429" y="3829137"/>
              <a:ext cx="2901142" cy="2926085"/>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8C7E0FE-A3C4-406D-8AE4-9E9B2356A0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7050" y="3973196"/>
              <a:ext cx="2637966" cy="2637966"/>
            </a:xfrm>
            <a:prstGeom prst="rect">
              <a:avLst/>
            </a:prstGeom>
          </p:spPr>
        </p:pic>
        <p:sp>
          <p:nvSpPr>
            <p:cNvPr id="27" name="Flèche : droite à entaille 26">
              <a:extLst>
                <a:ext uri="{FF2B5EF4-FFF2-40B4-BE49-F238E27FC236}">
                  <a16:creationId xmlns:a16="http://schemas.microsoft.com/office/drawing/2014/main" id="{93DEB984-E137-4A7A-B701-F46AF3A44FC0}"/>
                </a:ext>
              </a:extLst>
            </p:cNvPr>
            <p:cNvSpPr/>
            <p:nvPr/>
          </p:nvSpPr>
          <p:spPr>
            <a:xfrm>
              <a:off x="1806660" y="5060287"/>
              <a:ext cx="1489982" cy="534434"/>
            </a:xfrm>
            <a:prstGeom prst="notchedRightArrow">
              <a:avLst/>
            </a:prstGeom>
            <a:solidFill>
              <a:srgbClr val="C00000"/>
            </a:solidFill>
            <a:ln w="47625">
              <a:gradFill>
                <a:gsLst>
                  <a:gs pos="0">
                    <a:schemeClr val="accent1">
                      <a:lumMod val="5000"/>
                      <a:lumOff val="95000"/>
                      <a:alpha val="2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C29DAF8-C26B-4CBF-B5B2-F16DBE5E4BBB}"/>
              </a:ext>
            </a:extLst>
          </p:cNvPr>
          <p:cNvGrpSpPr/>
          <p:nvPr/>
        </p:nvGrpSpPr>
        <p:grpSpPr>
          <a:xfrm>
            <a:off x="5875016" y="3973196"/>
            <a:ext cx="3086509" cy="2480067"/>
            <a:chOff x="5796128" y="4345448"/>
            <a:chExt cx="3086509" cy="2480067"/>
          </a:xfrm>
        </p:grpSpPr>
        <p:sp>
          <p:nvSpPr>
            <p:cNvPr id="36" name="Ellipse 35">
              <a:extLst>
                <a:ext uri="{FF2B5EF4-FFF2-40B4-BE49-F238E27FC236}">
                  <a16:creationId xmlns:a16="http://schemas.microsoft.com/office/drawing/2014/main" id="{A22E042A-BCB7-45E9-92DD-A31F5855DC3F}"/>
                </a:ext>
              </a:extLst>
            </p:cNvPr>
            <p:cNvSpPr/>
            <p:nvPr/>
          </p:nvSpPr>
          <p:spPr>
            <a:xfrm>
              <a:off x="5796128" y="4345448"/>
              <a:ext cx="3086509" cy="2480067"/>
            </a:xfrm>
            <a:prstGeom prst="ellipse">
              <a:avLst/>
            </a:prstGeom>
            <a:solidFill>
              <a:schemeClr val="accent1">
                <a:alpha val="90000"/>
              </a:schemeClr>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4E015B46-27CF-49BC-93FA-D2D889609891}"/>
                </a:ext>
              </a:extLst>
            </p:cNvPr>
            <p:cNvSpPr/>
            <p:nvPr/>
          </p:nvSpPr>
          <p:spPr>
            <a:xfrm>
              <a:off x="6436319" y="4429879"/>
              <a:ext cx="1819621" cy="584775"/>
            </a:xfrm>
            <a:prstGeom prst="rect">
              <a:avLst/>
            </a:prstGeom>
            <a:noFill/>
          </p:spPr>
          <p:txBody>
            <a:bodyPr wrap="square">
              <a:spAutoFit/>
            </a:bodyPr>
            <a:lstStyle/>
            <a:p>
              <a:pPr algn="ctr"/>
              <a:r>
                <a:rPr lang="fr-FR" sz="1600" b="1" dirty="0"/>
                <a:t>Ultra-basse consommation ?</a:t>
              </a:r>
              <a:endParaRPr lang="fr-FR" sz="1600" dirty="0"/>
            </a:p>
          </p:txBody>
        </p:sp>
        <p:sp>
          <p:nvSpPr>
            <p:cNvPr id="35" name="Rectangle 34">
              <a:extLst>
                <a:ext uri="{FF2B5EF4-FFF2-40B4-BE49-F238E27FC236}">
                  <a16:creationId xmlns:a16="http://schemas.microsoft.com/office/drawing/2014/main" id="{CAA8A446-DADA-4EB5-9221-C6B2E8D32E6C}"/>
                </a:ext>
              </a:extLst>
            </p:cNvPr>
            <p:cNvSpPr/>
            <p:nvPr/>
          </p:nvSpPr>
          <p:spPr>
            <a:xfrm>
              <a:off x="6076692" y="4918961"/>
              <a:ext cx="2671294" cy="1569660"/>
            </a:xfrm>
            <a:prstGeom prst="rect">
              <a:avLst/>
            </a:prstGeom>
            <a:noFill/>
          </p:spPr>
          <p:txBody>
            <a:bodyPr wrap="square">
              <a:spAutoFit/>
            </a:bodyPr>
            <a:lstStyle/>
            <a:p>
              <a:pPr marL="171450" indent="-84138">
                <a:buFont typeface="Arial" panose="020B0604020202020204" pitchFamily="34" charset="0"/>
                <a:buChar char="•"/>
              </a:pPr>
              <a:r>
                <a:rPr lang="fr-FR" sz="1200" dirty="0">
                  <a:solidFill>
                    <a:schemeClr val="bg1"/>
                  </a:solidFill>
                </a:rPr>
                <a:t>30 </a:t>
              </a:r>
              <a:r>
                <a:rPr lang="fr-FR" sz="1200" dirty="0" err="1">
                  <a:solidFill>
                    <a:schemeClr val="bg1"/>
                  </a:solidFill>
                </a:rPr>
                <a:t>nA</a:t>
              </a:r>
              <a:r>
                <a:rPr lang="fr-FR" sz="1200" dirty="0">
                  <a:solidFill>
                    <a:schemeClr val="bg1"/>
                  </a:solidFill>
                </a:rPr>
                <a:t> en « </a:t>
              </a:r>
              <a:r>
                <a:rPr lang="fr-FR" sz="1200" dirty="0" err="1">
                  <a:solidFill>
                    <a:schemeClr val="bg1"/>
                  </a:solidFill>
                </a:rPr>
                <a:t>Shutdown</a:t>
              </a:r>
              <a:r>
                <a:rPr lang="fr-FR" sz="1200" dirty="0">
                  <a:solidFill>
                    <a:schemeClr val="bg1"/>
                  </a:solidFill>
                </a:rPr>
                <a:t> mode »</a:t>
              </a:r>
            </a:p>
            <a:p>
              <a:pPr marL="171450" indent="-84138">
                <a:buFont typeface="Arial" panose="020B0604020202020204" pitchFamily="34" charset="0"/>
                <a:buChar char="•"/>
              </a:pPr>
              <a:r>
                <a:rPr lang="fr-FR" sz="1200" dirty="0">
                  <a:solidFill>
                    <a:schemeClr val="bg1"/>
                  </a:solidFill>
                </a:rPr>
                <a:t>120 </a:t>
              </a:r>
              <a:r>
                <a:rPr lang="fr-FR" sz="1200" dirty="0" err="1">
                  <a:solidFill>
                    <a:schemeClr val="bg1"/>
                  </a:solidFill>
                </a:rPr>
                <a:t>nA</a:t>
              </a:r>
              <a:r>
                <a:rPr lang="fr-FR" sz="1200" dirty="0">
                  <a:solidFill>
                    <a:schemeClr val="bg1"/>
                  </a:solidFill>
                </a:rPr>
                <a:t> en « Standby mode »</a:t>
              </a:r>
            </a:p>
            <a:p>
              <a:pPr marL="171450" indent="-84138">
                <a:buFont typeface="Arial" panose="020B0604020202020204" pitchFamily="34" charset="0"/>
                <a:buChar char="•"/>
              </a:pPr>
              <a:r>
                <a:rPr lang="fr-FR" sz="1200" dirty="0">
                  <a:solidFill>
                    <a:schemeClr val="bg1"/>
                  </a:solidFill>
                </a:rPr>
                <a:t>300 </a:t>
              </a:r>
              <a:r>
                <a:rPr lang="fr-FR" sz="1200" dirty="0" err="1">
                  <a:solidFill>
                    <a:schemeClr val="bg1"/>
                  </a:solidFill>
                </a:rPr>
                <a:t>nA</a:t>
              </a:r>
              <a:r>
                <a:rPr lang="fr-FR" sz="1200" dirty="0">
                  <a:solidFill>
                    <a:schemeClr val="bg1"/>
                  </a:solidFill>
                </a:rPr>
                <a:t> en « VBAT mode »</a:t>
              </a:r>
            </a:p>
            <a:p>
              <a:pPr marL="171450" indent="-84138">
                <a:buFont typeface="Arial" panose="020B0604020202020204" pitchFamily="34" charset="0"/>
                <a:buChar char="•"/>
              </a:pPr>
              <a:r>
                <a:rPr lang="fr-FR" sz="1200" dirty="0">
                  <a:solidFill>
                    <a:schemeClr val="bg1"/>
                  </a:solidFill>
                </a:rPr>
                <a:t>420 </a:t>
              </a:r>
              <a:r>
                <a:rPr lang="fr-FR" sz="1200" dirty="0" err="1">
                  <a:solidFill>
                    <a:schemeClr val="bg1"/>
                  </a:solidFill>
                </a:rPr>
                <a:t>nA</a:t>
              </a:r>
              <a:r>
                <a:rPr lang="fr-FR" sz="1200" dirty="0">
                  <a:solidFill>
                    <a:schemeClr val="bg1"/>
                  </a:solidFill>
                </a:rPr>
                <a:t> en  « Standby mode  »</a:t>
              </a:r>
            </a:p>
            <a:p>
              <a:pPr marL="87312"/>
              <a:r>
                <a:rPr lang="fr-FR" sz="1200" dirty="0">
                  <a:solidFill>
                    <a:schemeClr val="bg1"/>
                  </a:solidFill>
                </a:rPr>
                <a:t>avec RTC (horloge interne)</a:t>
              </a:r>
            </a:p>
            <a:p>
              <a:pPr marL="171450" indent="-84138">
                <a:buFont typeface="Arial" panose="020B0604020202020204" pitchFamily="34" charset="0"/>
                <a:buChar char="•"/>
              </a:pPr>
              <a:r>
                <a:rPr lang="fr-FR" sz="1200" dirty="0">
                  <a:solidFill>
                    <a:schemeClr val="bg1"/>
                  </a:solidFill>
                </a:rPr>
                <a:t>1.1 </a:t>
              </a:r>
              <a:r>
                <a:rPr lang="el-GR" sz="1200" dirty="0">
                  <a:solidFill>
                    <a:schemeClr val="bg1"/>
                  </a:solidFill>
                </a:rPr>
                <a:t>μ</a:t>
              </a:r>
              <a:r>
                <a:rPr lang="fr-FR" sz="1200" dirty="0">
                  <a:solidFill>
                    <a:schemeClr val="bg1"/>
                  </a:solidFill>
                </a:rPr>
                <a:t>A en  « Stop 2 mode »</a:t>
              </a:r>
            </a:p>
            <a:p>
              <a:pPr marL="171450" indent="-84138">
                <a:buFont typeface="Arial" panose="020B0604020202020204" pitchFamily="34" charset="0"/>
                <a:buChar char="•"/>
              </a:pPr>
              <a:r>
                <a:rPr lang="fr-FR" sz="1200" dirty="0">
                  <a:solidFill>
                    <a:schemeClr val="bg1"/>
                  </a:solidFill>
                </a:rPr>
                <a:t>1.4 </a:t>
              </a:r>
              <a:r>
                <a:rPr lang="el-GR" sz="1200" dirty="0">
                  <a:solidFill>
                    <a:schemeClr val="bg1"/>
                  </a:solidFill>
                </a:rPr>
                <a:t>μ</a:t>
              </a:r>
              <a:r>
                <a:rPr lang="fr-FR" sz="1200" dirty="0">
                  <a:solidFill>
                    <a:schemeClr val="bg1"/>
                  </a:solidFill>
                </a:rPr>
                <a:t>A en  « Stop 2 mode » avec RTC</a:t>
              </a:r>
            </a:p>
            <a:p>
              <a:pPr marL="171450" indent="-84138">
                <a:buFont typeface="Arial" panose="020B0604020202020204" pitchFamily="34" charset="0"/>
                <a:buChar char="•"/>
              </a:pPr>
              <a:r>
                <a:rPr lang="fr-FR" sz="1200" dirty="0">
                  <a:solidFill>
                    <a:schemeClr val="bg1"/>
                  </a:solidFill>
                </a:rPr>
                <a:t>100 </a:t>
              </a:r>
              <a:r>
                <a:rPr lang="el-GR" sz="1200" dirty="0">
                  <a:solidFill>
                    <a:schemeClr val="bg1"/>
                  </a:solidFill>
                </a:rPr>
                <a:t>μ</a:t>
              </a:r>
              <a:r>
                <a:rPr lang="fr-FR" sz="1200" dirty="0">
                  <a:solidFill>
                    <a:schemeClr val="bg1"/>
                  </a:solidFill>
                </a:rPr>
                <a:t>A/MHz en « </a:t>
              </a:r>
              <a:r>
                <a:rPr lang="fr-FR" sz="1200" dirty="0" err="1">
                  <a:solidFill>
                    <a:schemeClr val="bg1"/>
                  </a:solidFill>
                </a:rPr>
                <a:t>run</a:t>
              </a:r>
              <a:r>
                <a:rPr lang="fr-FR" sz="1200" dirty="0">
                  <a:solidFill>
                    <a:schemeClr val="bg1"/>
                  </a:solidFill>
                </a:rPr>
                <a:t> mode »</a:t>
              </a:r>
              <a:endParaRPr lang="fr-FR" sz="1400" dirty="0">
                <a:solidFill>
                  <a:schemeClr val="bg1"/>
                </a:solidFill>
              </a:endParaRPr>
            </a:p>
          </p:txBody>
        </p:sp>
      </p:grpSp>
      <p:sp>
        <p:nvSpPr>
          <p:cNvPr id="3" name="Espace réservé du numéro de diapositive 2">
            <a:extLst>
              <a:ext uri="{FF2B5EF4-FFF2-40B4-BE49-F238E27FC236}">
                <a16:creationId xmlns:a16="http://schemas.microsoft.com/office/drawing/2014/main" id="{71AAC080-7074-4E91-9F96-4160A86C5B28}"/>
              </a:ext>
            </a:extLst>
          </p:cNvPr>
          <p:cNvSpPr>
            <a:spLocks noGrp="1"/>
          </p:cNvSpPr>
          <p:nvPr>
            <p:ph type="sldNum" sz="quarter" idx="12"/>
          </p:nvPr>
        </p:nvSpPr>
        <p:spPr>
          <a:xfrm>
            <a:off x="7042695" y="58713"/>
            <a:ext cx="2057400" cy="365125"/>
          </a:xfrm>
        </p:spPr>
        <p:txBody>
          <a:bodyPr/>
          <a:lstStyle/>
          <a:p>
            <a:fld id="{7890B89A-A0DE-4052-B430-B0474622C676}" type="slidenum">
              <a:rPr lang="fr-FR" smtClean="0"/>
              <a:t>5</a:t>
            </a:fld>
            <a:endParaRPr lang="fr-FR"/>
          </a:p>
        </p:txBody>
      </p:sp>
    </p:spTree>
    <p:extLst>
      <p:ext uri="{BB962C8B-B14F-4D97-AF65-F5344CB8AC3E}">
        <p14:creationId xmlns:p14="http://schemas.microsoft.com/office/powerpoint/2010/main" val="26948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EBA4DD-3AE6-4549-A5B9-75DC4E81FE4C}"/>
              </a:ext>
            </a:extLst>
          </p:cNvPr>
          <p:cNvSpPr>
            <a:spLocks noGrp="1"/>
          </p:cNvSpPr>
          <p:nvPr>
            <p:ph type="title"/>
          </p:nvPr>
        </p:nvSpPr>
        <p:spPr>
          <a:xfrm>
            <a:off x="661901" y="127606"/>
            <a:ext cx="7886700" cy="661496"/>
          </a:xfrm>
        </p:spPr>
        <p:txBody>
          <a:bodyPr>
            <a:normAutofit/>
          </a:bodyPr>
          <a:lstStyle/>
          <a:p>
            <a:pPr algn="ctr"/>
            <a:r>
              <a:rPr lang="fr-FR" sz="3600" b="1" dirty="0">
                <a:solidFill>
                  <a:schemeClr val="bg1"/>
                </a:solidFill>
              </a:rPr>
              <a:t>Une carte suréquipée !</a:t>
            </a:r>
            <a:endParaRPr lang="fr-FR" sz="3600" dirty="0"/>
          </a:p>
        </p:txBody>
      </p:sp>
      <p:pic>
        <p:nvPicPr>
          <p:cNvPr id="9" name="Image 8">
            <a:extLst>
              <a:ext uri="{FF2B5EF4-FFF2-40B4-BE49-F238E27FC236}">
                <a16:creationId xmlns:a16="http://schemas.microsoft.com/office/drawing/2014/main" id="{C4CE9C27-BA57-4F06-AEAA-900F189C5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3223" y="1796484"/>
            <a:ext cx="5357553" cy="3756609"/>
          </a:xfrm>
          <a:prstGeom prst="rect">
            <a:avLst/>
          </a:prstGeom>
        </p:spPr>
      </p:pic>
      <p:sp>
        <p:nvSpPr>
          <p:cNvPr id="10" name="Rectangle 9">
            <a:extLst>
              <a:ext uri="{FF2B5EF4-FFF2-40B4-BE49-F238E27FC236}">
                <a16:creationId xmlns:a16="http://schemas.microsoft.com/office/drawing/2014/main" id="{59B914F6-C7F5-461C-9065-CF1CAC820F1A}"/>
              </a:ext>
            </a:extLst>
          </p:cNvPr>
          <p:cNvSpPr/>
          <p:nvPr/>
        </p:nvSpPr>
        <p:spPr>
          <a:xfrm>
            <a:off x="4230704" y="3426884"/>
            <a:ext cx="935661" cy="276999"/>
          </a:xfrm>
          <a:prstGeom prst="rect">
            <a:avLst/>
          </a:prstGeom>
          <a:solidFill>
            <a:schemeClr val="accent1">
              <a:lumMod val="20000"/>
              <a:lumOff val="80000"/>
              <a:alpha val="68000"/>
            </a:schemeClr>
          </a:solidFill>
        </p:spPr>
        <p:txBody>
          <a:bodyPr wrap="square">
            <a:spAutoFit/>
          </a:bodyPr>
          <a:lstStyle/>
          <a:p>
            <a:r>
              <a:rPr lang="fr-FR" sz="1200" dirty="0">
                <a:solidFill>
                  <a:srgbClr val="C00000"/>
                </a:solidFill>
              </a:rPr>
              <a:t>STM32L475</a:t>
            </a:r>
          </a:p>
        </p:txBody>
      </p:sp>
      <p:grpSp>
        <p:nvGrpSpPr>
          <p:cNvPr id="19" name="Groupe 18">
            <a:extLst>
              <a:ext uri="{FF2B5EF4-FFF2-40B4-BE49-F238E27FC236}">
                <a16:creationId xmlns:a16="http://schemas.microsoft.com/office/drawing/2014/main" id="{5B1FBB73-D383-4CBB-951D-24E91F4A9EDC}"/>
              </a:ext>
            </a:extLst>
          </p:cNvPr>
          <p:cNvGrpSpPr/>
          <p:nvPr/>
        </p:nvGrpSpPr>
        <p:grpSpPr>
          <a:xfrm>
            <a:off x="6517184" y="3884477"/>
            <a:ext cx="2535375" cy="1487985"/>
            <a:chOff x="6517184" y="3942997"/>
            <a:chExt cx="2535375" cy="1487985"/>
          </a:xfrm>
        </p:grpSpPr>
        <p:sp>
          <p:nvSpPr>
            <p:cNvPr id="11" name="Rectangle 10">
              <a:extLst>
                <a:ext uri="{FF2B5EF4-FFF2-40B4-BE49-F238E27FC236}">
                  <a16:creationId xmlns:a16="http://schemas.microsoft.com/office/drawing/2014/main" id="{B4FD99A3-BBAC-4EB1-BC24-2FD0C1F8DA43}"/>
                </a:ext>
              </a:extLst>
            </p:cNvPr>
            <p:cNvSpPr/>
            <p:nvPr/>
          </p:nvSpPr>
          <p:spPr>
            <a:xfrm>
              <a:off x="6517184" y="3942997"/>
              <a:ext cx="328347" cy="238305"/>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F0671FE-C7AD-492C-B06B-160B42BFA663}"/>
                </a:ext>
              </a:extLst>
            </p:cNvPr>
            <p:cNvSpPr/>
            <p:nvPr/>
          </p:nvSpPr>
          <p:spPr>
            <a:xfrm>
              <a:off x="6517184" y="5192677"/>
              <a:ext cx="328347" cy="238305"/>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E377EE9E-5C3E-4164-B7B2-2888DEEAE257}"/>
                </a:ext>
              </a:extLst>
            </p:cNvPr>
            <p:cNvCxnSpPr>
              <a:cxnSpLocks/>
              <a:stCxn id="11" idx="3"/>
            </p:cNvCxnSpPr>
            <p:nvPr/>
          </p:nvCxnSpPr>
          <p:spPr>
            <a:xfrm>
              <a:off x="6845531" y="4062150"/>
              <a:ext cx="669174" cy="387797"/>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90F3A06-D9D4-4FA3-A4FC-9CBBE8374E43}"/>
                </a:ext>
              </a:extLst>
            </p:cNvPr>
            <p:cNvCxnSpPr>
              <a:cxnSpLocks/>
            </p:cNvCxnSpPr>
            <p:nvPr/>
          </p:nvCxnSpPr>
          <p:spPr>
            <a:xfrm flipV="1">
              <a:off x="6845531" y="4924032"/>
              <a:ext cx="669174" cy="384425"/>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4C169A4-1FBA-4BBF-ADD1-7C72FD362FF3}"/>
                </a:ext>
              </a:extLst>
            </p:cNvPr>
            <p:cNvSpPr txBox="1"/>
            <p:nvPr/>
          </p:nvSpPr>
          <p:spPr>
            <a:xfrm>
              <a:off x="7514705" y="4408387"/>
              <a:ext cx="1537854" cy="553998"/>
            </a:xfrm>
            <a:prstGeom prst="rect">
              <a:avLst/>
            </a:prstGeom>
            <a:solidFill>
              <a:schemeClr val="bg1"/>
            </a:solidFill>
            <a:ln w="41275">
              <a:solidFill>
                <a:srgbClr val="C00000"/>
              </a:solidFill>
            </a:ln>
          </p:spPr>
          <p:txBody>
            <a:bodyPr wrap="square" rtlCol="0">
              <a:spAutoFit/>
            </a:bodyPr>
            <a:lstStyle/>
            <a:p>
              <a:pPr algn="ctr"/>
              <a:r>
                <a:rPr lang="fr-FR" sz="1000" b="1" dirty="0"/>
                <a:t>Microphones</a:t>
              </a:r>
              <a:r>
                <a:rPr lang="fr-FR" sz="1000" dirty="0"/>
                <a:t> numériques omnidirectionnels (MP34DT01)</a:t>
              </a:r>
              <a:endParaRPr lang="fr-FR" dirty="0"/>
            </a:p>
          </p:txBody>
        </p:sp>
      </p:grpSp>
      <p:grpSp>
        <p:nvGrpSpPr>
          <p:cNvPr id="27" name="Groupe 26">
            <a:extLst>
              <a:ext uri="{FF2B5EF4-FFF2-40B4-BE49-F238E27FC236}">
                <a16:creationId xmlns:a16="http://schemas.microsoft.com/office/drawing/2014/main" id="{119CBDD7-861A-4598-98A9-4C74C93734DD}"/>
              </a:ext>
            </a:extLst>
          </p:cNvPr>
          <p:cNvGrpSpPr/>
          <p:nvPr/>
        </p:nvGrpSpPr>
        <p:grpSpPr>
          <a:xfrm>
            <a:off x="5909314" y="4469033"/>
            <a:ext cx="2374318" cy="1899939"/>
            <a:chOff x="5765918" y="4486006"/>
            <a:chExt cx="2374318" cy="1899939"/>
          </a:xfrm>
        </p:grpSpPr>
        <p:sp>
          <p:nvSpPr>
            <p:cNvPr id="23" name="ZoneTexte 22">
              <a:extLst>
                <a:ext uri="{FF2B5EF4-FFF2-40B4-BE49-F238E27FC236}">
                  <a16:creationId xmlns:a16="http://schemas.microsoft.com/office/drawing/2014/main" id="{4AF75562-AF56-4CB1-8152-01F2A39A1D1D}"/>
                </a:ext>
              </a:extLst>
            </p:cNvPr>
            <p:cNvSpPr txBox="1"/>
            <p:nvPr/>
          </p:nvSpPr>
          <p:spPr>
            <a:xfrm>
              <a:off x="6591992" y="5831947"/>
              <a:ext cx="1548244" cy="553998"/>
            </a:xfrm>
            <a:prstGeom prst="rect">
              <a:avLst/>
            </a:prstGeom>
            <a:solidFill>
              <a:schemeClr val="bg1"/>
            </a:solidFill>
            <a:ln w="41275">
              <a:solidFill>
                <a:srgbClr val="C00000"/>
              </a:solidFill>
            </a:ln>
          </p:spPr>
          <p:txBody>
            <a:bodyPr wrap="square" rtlCol="0">
              <a:spAutoFit/>
            </a:bodyPr>
            <a:lstStyle/>
            <a:p>
              <a:pPr algn="ctr"/>
              <a:r>
                <a:rPr lang="fr-FR" sz="1000" b="1" dirty="0"/>
                <a:t>Magnétomètre</a:t>
              </a:r>
              <a:r>
                <a:rPr lang="fr-FR" sz="1000" dirty="0"/>
                <a:t> hautes performances 3-axes </a:t>
              </a:r>
            </a:p>
            <a:p>
              <a:pPr algn="ctr"/>
              <a:r>
                <a:rPr lang="fr-FR" sz="1000" dirty="0"/>
                <a:t>(LIS3MDL)</a:t>
              </a:r>
              <a:endParaRPr lang="fr-FR" dirty="0"/>
            </a:p>
          </p:txBody>
        </p:sp>
        <p:cxnSp>
          <p:nvCxnSpPr>
            <p:cNvPr id="24" name="Connecteur droit 23">
              <a:extLst>
                <a:ext uri="{FF2B5EF4-FFF2-40B4-BE49-F238E27FC236}">
                  <a16:creationId xmlns:a16="http://schemas.microsoft.com/office/drawing/2014/main" id="{3B5EB7DD-2F9A-4FC5-B05C-4F6D56866829}"/>
                </a:ext>
              </a:extLst>
            </p:cNvPr>
            <p:cNvCxnSpPr>
              <a:cxnSpLocks/>
              <a:stCxn id="26" idx="2"/>
            </p:cNvCxnSpPr>
            <p:nvPr/>
          </p:nvCxnSpPr>
          <p:spPr>
            <a:xfrm>
              <a:off x="5930092" y="4792358"/>
              <a:ext cx="661900" cy="1047943"/>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D7AEC59-BE13-4D52-BE08-A0EBA7015768}"/>
                </a:ext>
              </a:extLst>
            </p:cNvPr>
            <p:cNvSpPr/>
            <p:nvPr/>
          </p:nvSpPr>
          <p:spPr>
            <a:xfrm>
              <a:off x="5765918" y="4486006"/>
              <a:ext cx="328347" cy="306352"/>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2" name="Groupe 31">
            <a:extLst>
              <a:ext uri="{FF2B5EF4-FFF2-40B4-BE49-F238E27FC236}">
                <a16:creationId xmlns:a16="http://schemas.microsoft.com/office/drawing/2014/main" id="{2EA9A185-7AE0-4677-BE7B-18969BA1FA92}"/>
              </a:ext>
            </a:extLst>
          </p:cNvPr>
          <p:cNvGrpSpPr/>
          <p:nvPr/>
        </p:nvGrpSpPr>
        <p:grpSpPr>
          <a:xfrm>
            <a:off x="320040" y="5057724"/>
            <a:ext cx="2659034" cy="1490680"/>
            <a:chOff x="6331180" y="5094961"/>
            <a:chExt cx="2659034" cy="1490680"/>
          </a:xfrm>
        </p:grpSpPr>
        <p:sp>
          <p:nvSpPr>
            <p:cNvPr id="33" name="ZoneTexte 32">
              <a:extLst>
                <a:ext uri="{FF2B5EF4-FFF2-40B4-BE49-F238E27FC236}">
                  <a16:creationId xmlns:a16="http://schemas.microsoft.com/office/drawing/2014/main" id="{B15EF50F-31FE-4321-BA12-F902120CBE19}"/>
                </a:ext>
              </a:extLst>
            </p:cNvPr>
            <p:cNvSpPr txBox="1"/>
            <p:nvPr/>
          </p:nvSpPr>
          <p:spPr>
            <a:xfrm>
              <a:off x="6331180" y="6031643"/>
              <a:ext cx="1820459" cy="553998"/>
            </a:xfrm>
            <a:prstGeom prst="rect">
              <a:avLst/>
            </a:prstGeom>
            <a:solidFill>
              <a:schemeClr val="bg1"/>
            </a:solidFill>
            <a:ln w="41275">
              <a:solidFill>
                <a:srgbClr val="C00000"/>
              </a:solidFill>
            </a:ln>
          </p:spPr>
          <p:txBody>
            <a:bodyPr wrap="square" rtlCol="0">
              <a:spAutoFit/>
            </a:bodyPr>
            <a:lstStyle/>
            <a:p>
              <a:pPr algn="ctr"/>
              <a:r>
                <a:rPr lang="fr-FR" sz="1000" dirty="0"/>
                <a:t>Capteur numérique capacitif d’</a:t>
              </a:r>
              <a:r>
                <a:rPr lang="fr-FR" sz="1000" b="1" dirty="0"/>
                <a:t>humidité relative</a:t>
              </a:r>
              <a:r>
                <a:rPr lang="fr-FR" sz="1000" dirty="0"/>
                <a:t> et de </a:t>
              </a:r>
              <a:r>
                <a:rPr lang="fr-FR" sz="1000" b="1" dirty="0"/>
                <a:t>température</a:t>
              </a:r>
              <a:r>
                <a:rPr lang="fr-FR" sz="1000" dirty="0"/>
                <a:t> (HTS221)</a:t>
              </a:r>
            </a:p>
          </p:txBody>
        </p:sp>
        <p:cxnSp>
          <p:nvCxnSpPr>
            <p:cNvPr id="34" name="Connecteur droit 33">
              <a:extLst>
                <a:ext uri="{FF2B5EF4-FFF2-40B4-BE49-F238E27FC236}">
                  <a16:creationId xmlns:a16="http://schemas.microsoft.com/office/drawing/2014/main" id="{64C35887-26B2-4172-B8B0-28665BC73861}"/>
                </a:ext>
              </a:extLst>
            </p:cNvPr>
            <p:cNvCxnSpPr>
              <a:cxnSpLocks/>
              <a:stCxn id="35" idx="2"/>
            </p:cNvCxnSpPr>
            <p:nvPr/>
          </p:nvCxnSpPr>
          <p:spPr>
            <a:xfrm flipH="1">
              <a:off x="8132951" y="5287174"/>
              <a:ext cx="762186" cy="744469"/>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FE5DAE2-92E3-455E-B6EB-812506A9D1B9}"/>
                </a:ext>
              </a:extLst>
            </p:cNvPr>
            <p:cNvSpPr/>
            <p:nvPr/>
          </p:nvSpPr>
          <p:spPr>
            <a:xfrm>
              <a:off x="8800060" y="5094961"/>
              <a:ext cx="190154" cy="192213"/>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5F4429CC-B784-4A36-BD37-6B4FC4E71E53}"/>
              </a:ext>
            </a:extLst>
          </p:cNvPr>
          <p:cNvGrpSpPr/>
          <p:nvPr/>
        </p:nvGrpSpPr>
        <p:grpSpPr>
          <a:xfrm>
            <a:off x="2460540" y="4622209"/>
            <a:ext cx="2113501" cy="1705217"/>
            <a:chOff x="6445218" y="4680728"/>
            <a:chExt cx="2113501" cy="1705217"/>
          </a:xfrm>
        </p:grpSpPr>
        <p:sp>
          <p:nvSpPr>
            <p:cNvPr id="40" name="ZoneTexte 39">
              <a:extLst>
                <a:ext uri="{FF2B5EF4-FFF2-40B4-BE49-F238E27FC236}">
                  <a16:creationId xmlns:a16="http://schemas.microsoft.com/office/drawing/2014/main" id="{0E314A7A-D96E-440C-B085-FA583DD4481D}"/>
                </a:ext>
              </a:extLst>
            </p:cNvPr>
            <p:cNvSpPr txBox="1"/>
            <p:nvPr/>
          </p:nvSpPr>
          <p:spPr>
            <a:xfrm>
              <a:off x="6445218" y="5831947"/>
              <a:ext cx="1548244" cy="553998"/>
            </a:xfrm>
            <a:prstGeom prst="rect">
              <a:avLst/>
            </a:prstGeom>
            <a:solidFill>
              <a:schemeClr val="bg1"/>
            </a:solidFill>
            <a:ln w="41275">
              <a:solidFill>
                <a:srgbClr val="C00000"/>
              </a:solidFill>
            </a:ln>
          </p:spPr>
          <p:txBody>
            <a:bodyPr wrap="square" rtlCol="0">
              <a:spAutoFit/>
            </a:bodyPr>
            <a:lstStyle/>
            <a:p>
              <a:pPr algn="ctr"/>
              <a:r>
                <a:rPr lang="fr-FR" sz="1000" b="1" dirty="0"/>
                <a:t>Gyroscope et accéléromètre </a:t>
              </a:r>
              <a:r>
                <a:rPr lang="fr-FR" sz="1000" dirty="0"/>
                <a:t>3D (LSM6DSL)</a:t>
              </a:r>
            </a:p>
          </p:txBody>
        </p:sp>
        <p:cxnSp>
          <p:nvCxnSpPr>
            <p:cNvPr id="41" name="Connecteur droit 40">
              <a:extLst>
                <a:ext uri="{FF2B5EF4-FFF2-40B4-BE49-F238E27FC236}">
                  <a16:creationId xmlns:a16="http://schemas.microsoft.com/office/drawing/2014/main" id="{8CA620AF-4EE3-4295-9F2B-C36B983F7E32}"/>
                </a:ext>
              </a:extLst>
            </p:cNvPr>
            <p:cNvCxnSpPr>
              <a:cxnSpLocks/>
              <a:stCxn id="42" idx="2"/>
              <a:endCxn id="40" idx="0"/>
            </p:cNvCxnSpPr>
            <p:nvPr/>
          </p:nvCxnSpPr>
          <p:spPr>
            <a:xfrm flipH="1">
              <a:off x="7219340" y="5052375"/>
              <a:ext cx="1141952" cy="779572"/>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A00BAF0-8904-48DB-ADAF-09FB7477EB03}"/>
                </a:ext>
              </a:extLst>
            </p:cNvPr>
            <p:cNvSpPr/>
            <p:nvPr/>
          </p:nvSpPr>
          <p:spPr>
            <a:xfrm>
              <a:off x="8163865" y="4680728"/>
              <a:ext cx="394854" cy="371647"/>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8" name="Groupe 47">
            <a:extLst>
              <a:ext uri="{FF2B5EF4-FFF2-40B4-BE49-F238E27FC236}">
                <a16:creationId xmlns:a16="http://schemas.microsoft.com/office/drawing/2014/main" id="{C2F87688-F2A7-4210-96A9-E7B696CA2F9A}"/>
              </a:ext>
            </a:extLst>
          </p:cNvPr>
          <p:cNvGrpSpPr/>
          <p:nvPr/>
        </p:nvGrpSpPr>
        <p:grpSpPr>
          <a:xfrm>
            <a:off x="4632202" y="4729610"/>
            <a:ext cx="1548244" cy="1800710"/>
            <a:chOff x="6445218" y="4739123"/>
            <a:chExt cx="1548244" cy="1800710"/>
          </a:xfrm>
        </p:grpSpPr>
        <p:sp>
          <p:nvSpPr>
            <p:cNvPr id="49" name="ZoneTexte 48">
              <a:extLst>
                <a:ext uri="{FF2B5EF4-FFF2-40B4-BE49-F238E27FC236}">
                  <a16:creationId xmlns:a16="http://schemas.microsoft.com/office/drawing/2014/main" id="{3EFFC988-6252-4B5E-862F-4124F7896937}"/>
                </a:ext>
              </a:extLst>
            </p:cNvPr>
            <p:cNvSpPr txBox="1"/>
            <p:nvPr/>
          </p:nvSpPr>
          <p:spPr>
            <a:xfrm>
              <a:off x="6445218" y="5831947"/>
              <a:ext cx="1548244" cy="707886"/>
            </a:xfrm>
            <a:prstGeom prst="rect">
              <a:avLst/>
            </a:prstGeom>
            <a:solidFill>
              <a:schemeClr val="bg1"/>
            </a:solidFill>
            <a:ln w="41275">
              <a:solidFill>
                <a:srgbClr val="C00000"/>
              </a:solidFill>
            </a:ln>
          </p:spPr>
          <p:txBody>
            <a:bodyPr wrap="square" rtlCol="0">
              <a:spAutoFit/>
            </a:bodyPr>
            <a:lstStyle/>
            <a:p>
              <a:pPr algn="ctr"/>
              <a:r>
                <a:rPr lang="fr-FR" sz="1000" b="1" dirty="0"/>
                <a:t>Baromètre &amp; thermomètre digital </a:t>
              </a:r>
            </a:p>
            <a:p>
              <a:pPr algn="ctr"/>
              <a:r>
                <a:rPr lang="fr-FR" sz="1000" dirty="0"/>
                <a:t>260-1260 hPa </a:t>
              </a:r>
            </a:p>
            <a:p>
              <a:pPr algn="ctr"/>
              <a:r>
                <a:rPr lang="fr-FR" sz="1000" dirty="0"/>
                <a:t>(LPS22HB)</a:t>
              </a:r>
            </a:p>
          </p:txBody>
        </p:sp>
        <p:cxnSp>
          <p:nvCxnSpPr>
            <p:cNvPr id="50" name="Connecteur droit 49">
              <a:extLst>
                <a:ext uri="{FF2B5EF4-FFF2-40B4-BE49-F238E27FC236}">
                  <a16:creationId xmlns:a16="http://schemas.microsoft.com/office/drawing/2014/main" id="{5D74C59B-BD26-4904-98EC-2E950185A27A}"/>
                </a:ext>
              </a:extLst>
            </p:cNvPr>
            <p:cNvCxnSpPr>
              <a:cxnSpLocks/>
              <a:stCxn id="51" idx="2"/>
              <a:endCxn id="49" idx="0"/>
            </p:cNvCxnSpPr>
            <p:nvPr/>
          </p:nvCxnSpPr>
          <p:spPr>
            <a:xfrm>
              <a:off x="6630179" y="4927238"/>
              <a:ext cx="589161" cy="904709"/>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8EF52BE-583E-4112-8F56-12B31CE3B9F4}"/>
                </a:ext>
              </a:extLst>
            </p:cNvPr>
            <p:cNvSpPr/>
            <p:nvPr/>
          </p:nvSpPr>
          <p:spPr>
            <a:xfrm>
              <a:off x="6551142" y="4739123"/>
              <a:ext cx="158073" cy="188115"/>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a:extLst>
              <a:ext uri="{FF2B5EF4-FFF2-40B4-BE49-F238E27FC236}">
                <a16:creationId xmlns:a16="http://schemas.microsoft.com/office/drawing/2014/main" id="{A2DBCC24-8405-4945-97DD-A6AEE1691F71}"/>
              </a:ext>
            </a:extLst>
          </p:cNvPr>
          <p:cNvGrpSpPr/>
          <p:nvPr/>
        </p:nvGrpSpPr>
        <p:grpSpPr>
          <a:xfrm>
            <a:off x="120003" y="4966448"/>
            <a:ext cx="2504639" cy="442602"/>
            <a:chOff x="6448925" y="5717928"/>
            <a:chExt cx="2504639" cy="442602"/>
          </a:xfrm>
        </p:grpSpPr>
        <p:sp>
          <p:nvSpPr>
            <p:cNvPr id="57" name="ZoneTexte 56">
              <a:extLst>
                <a:ext uri="{FF2B5EF4-FFF2-40B4-BE49-F238E27FC236}">
                  <a16:creationId xmlns:a16="http://schemas.microsoft.com/office/drawing/2014/main" id="{7284EC52-D9E5-477C-BDB1-100292FBAA55}"/>
                </a:ext>
              </a:extLst>
            </p:cNvPr>
            <p:cNvSpPr txBox="1"/>
            <p:nvPr/>
          </p:nvSpPr>
          <p:spPr>
            <a:xfrm>
              <a:off x="6448925" y="5717928"/>
              <a:ext cx="1603855" cy="400110"/>
            </a:xfrm>
            <a:prstGeom prst="rect">
              <a:avLst/>
            </a:prstGeom>
            <a:solidFill>
              <a:schemeClr val="bg1"/>
            </a:solidFill>
            <a:ln w="41275">
              <a:solidFill>
                <a:srgbClr val="C00000"/>
              </a:solidFill>
            </a:ln>
          </p:spPr>
          <p:txBody>
            <a:bodyPr wrap="square" rtlCol="0">
              <a:spAutoFit/>
            </a:bodyPr>
            <a:lstStyle/>
            <a:p>
              <a:pPr algn="ctr"/>
              <a:r>
                <a:rPr lang="fr-FR" sz="1000" b="1" dirty="0"/>
                <a:t>Télémètre laser infrarouge </a:t>
              </a:r>
            </a:p>
            <a:p>
              <a:pPr algn="ctr"/>
              <a:r>
                <a:rPr lang="fr-FR" sz="1000" dirty="0"/>
                <a:t>(VL53L0X)</a:t>
              </a:r>
            </a:p>
          </p:txBody>
        </p:sp>
        <p:cxnSp>
          <p:nvCxnSpPr>
            <p:cNvPr id="58" name="Connecteur droit 57">
              <a:extLst>
                <a:ext uri="{FF2B5EF4-FFF2-40B4-BE49-F238E27FC236}">
                  <a16:creationId xmlns:a16="http://schemas.microsoft.com/office/drawing/2014/main" id="{832DB5C8-3F1B-484C-B0CE-31C4D9DD9D98}"/>
                </a:ext>
              </a:extLst>
            </p:cNvPr>
            <p:cNvCxnSpPr>
              <a:cxnSpLocks/>
              <a:stCxn id="59" idx="1"/>
              <a:endCxn id="57" idx="3"/>
            </p:cNvCxnSpPr>
            <p:nvPr/>
          </p:nvCxnSpPr>
          <p:spPr>
            <a:xfrm flipH="1" flipV="1">
              <a:off x="8052780" y="5917983"/>
              <a:ext cx="597246" cy="146440"/>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FA2337B-2B35-454D-86E0-689DF9B8E94E}"/>
                </a:ext>
              </a:extLst>
            </p:cNvPr>
            <p:cNvSpPr/>
            <p:nvPr/>
          </p:nvSpPr>
          <p:spPr>
            <a:xfrm>
              <a:off x="8650026" y="5968316"/>
              <a:ext cx="303538" cy="192214"/>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7" name="Groupe 86">
            <a:extLst>
              <a:ext uri="{FF2B5EF4-FFF2-40B4-BE49-F238E27FC236}">
                <a16:creationId xmlns:a16="http://schemas.microsoft.com/office/drawing/2014/main" id="{BA982048-BF0A-4869-AA11-0FF0E34B6C4D}"/>
              </a:ext>
            </a:extLst>
          </p:cNvPr>
          <p:cNvGrpSpPr/>
          <p:nvPr/>
        </p:nvGrpSpPr>
        <p:grpSpPr>
          <a:xfrm>
            <a:off x="128724" y="4073665"/>
            <a:ext cx="3150647" cy="881290"/>
            <a:chOff x="128724" y="4132185"/>
            <a:chExt cx="3150647" cy="881290"/>
          </a:xfrm>
        </p:grpSpPr>
        <p:grpSp>
          <p:nvGrpSpPr>
            <p:cNvPr id="84" name="Groupe 83">
              <a:extLst>
                <a:ext uri="{FF2B5EF4-FFF2-40B4-BE49-F238E27FC236}">
                  <a16:creationId xmlns:a16="http://schemas.microsoft.com/office/drawing/2014/main" id="{48519B04-6588-460A-8C4F-D8777C9CC719}"/>
                </a:ext>
              </a:extLst>
            </p:cNvPr>
            <p:cNvGrpSpPr/>
            <p:nvPr/>
          </p:nvGrpSpPr>
          <p:grpSpPr>
            <a:xfrm>
              <a:off x="128724" y="4328967"/>
              <a:ext cx="3150647" cy="431287"/>
              <a:chOff x="128724" y="4328967"/>
              <a:chExt cx="3150647" cy="431287"/>
            </a:xfrm>
          </p:grpSpPr>
          <p:sp>
            <p:nvSpPr>
              <p:cNvPr id="83" name="Rectangle 82">
                <a:extLst>
                  <a:ext uri="{FF2B5EF4-FFF2-40B4-BE49-F238E27FC236}">
                    <a16:creationId xmlns:a16="http://schemas.microsoft.com/office/drawing/2014/main" id="{F5EC56C0-A2AC-4B64-9DB7-5A83047CCC24}"/>
                  </a:ext>
                </a:extLst>
              </p:cNvPr>
              <p:cNvSpPr/>
              <p:nvPr/>
            </p:nvSpPr>
            <p:spPr>
              <a:xfrm>
                <a:off x="2690083" y="4328967"/>
                <a:ext cx="589288" cy="387797"/>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4" name="Groupe 73">
                <a:extLst>
                  <a:ext uri="{FF2B5EF4-FFF2-40B4-BE49-F238E27FC236}">
                    <a16:creationId xmlns:a16="http://schemas.microsoft.com/office/drawing/2014/main" id="{C2B22A54-3B5F-488F-BBA6-8A6AC30D37EB}"/>
                  </a:ext>
                </a:extLst>
              </p:cNvPr>
              <p:cNvGrpSpPr/>
              <p:nvPr/>
            </p:nvGrpSpPr>
            <p:grpSpPr>
              <a:xfrm>
                <a:off x="128724" y="4360144"/>
                <a:ext cx="1766087" cy="400110"/>
                <a:chOff x="6470115" y="6125005"/>
                <a:chExt cx="1766087" cy="400110"/>
              </a:xfrm>
            </p:grpSpPr>
            <p:sp>
              <p:nvSpPr>
                <p:cNvPr id="75" name="ZoneTexte 74">
                  <a:extLst>
                    <a:ext uri="{FF2B5EF4-FFF2-40B4-BE49-F238E27FC236}">
                      <a16:creationId xmlns:a16="http://schemas.microsoft.com/office/drawing/2014/main" id="{0BA4BCAD-46A2-4718-8B86-862346B43F68}"/>
                    </a:ext>
                  </a:extLst>
                </p:cNvPr>
                <p:cNvSpPr txBox="1"/>
                <p:nvPr/>
              </p:nvSpPr>
              <p:spPr>
                <a:xfrm>
                  <a:off x="6470115" y="6125005"/>
                  <a:ext cx="1548244" cy="400110"/>
                </a:xfrm>
                <a:prstGeom prst="rect">
                  <a:avLst/>
                </a:prstGeom>
                <a:solidFill>
                  <a:schemeClr val="bg1"/>
                </a:solidFill>
                <a:ln w="41275">
                  <a:solidFill>
                    <a:srgbClr val="C00000"/>
                  </a:solidFill>
                </a:ln>
              </p:spPr>
              <p:txBody>
                <a:bodyPr wrap="square" rtlCol="0">
                  <a:spAutoFit/>
                </a:bodyPr>
                <a:lstStyle/>
                <a:p>
                  <a:pPr algn="ctr"/>
                  <a:r>
                    <a:rPr lang="fr-FR" sz="1000" b="1" dirty="0"/>
                    <a:t>Module et antenne NFC</a:t>
                  </a:r>
                </a:p>
                <a:p>
                  <a:pPr algn="ctr"/>
                  <a:r>
                    <a:rPr lang="fr-FR" sz="1000" dirty="0"/>
                    <a:t>(M24SR)</a:t>
                  </a:r>
                </a:p>
              </p:txBody>
            </p:sp>
            <p:cxnSp>
              <p:nvCxnSpPr>
                <p:cNvPr id="76" name="Connecteur droit 75">
                  <a:extLst>
                    <a:ext uri="{FF2B5EF4-FFF2-40B4-BE49-F238E27FC236}">
                      <a16:creationId xmlns:a16="http://schemas.microsoft.com/office/drawing/2014/main" id="{B703C9ED-20AF-44F4-96DB-286A33B8E18C}"/>
                    </a:ext>
                  </a:extLst>
                </p:cNvPr>
                <p:cNvCxnSpPr>
                  <a:cxnSpLocks/>
                  <a:stCxn id="85" idx="1"/>
                  <a:endCxn id="75" idx="3"/>
                </p:cNvCxnSpPr>
                <p:nvPr/>
              </p:nvCxnSpPr>
              <p:spPr>
                <a:xfrm flipH="1" flipV="1">
                  <a:off x="8018359" y="6325060"/>
                  <a:ext cx="217843" cy="12631"/>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997C3F71-8670-4C90-BC52-7776FFBAC3FA}"/>
                </a:ext>
              </a:extLst>
            </p:cNvPr>
            <p:cNvSpPr/>
            <p:nvPr/>
          </p:nvSpPr>
          <p:spPr>
            <a:xfrm>
              <a:off x="1894811" y="4132185"/>
              <a:ext cx="795272" cy="8812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E70B99F-7A4F-45CD-A1B1-66A97E53D5DB}"/>
              </a:ext>
            </a:extLst>
          </p:cNvPr>
          <p:cNvGrpSpPr/>
          <p:nvPr/>
        </p:nvGrpSpPr>
        <p:grpSpPr>
          <a:xfrm>
            <a:off x="118357" y="2478737"/>
            <a:ext cx="2383773" cy="529026"/>
            <a:chOff x="6445218" y="5761767"/>
            <a:chExt cx="2383773" cy="529026"/>
          </a:xfrm>
        </p:grpSpPr>
        <p:sp>
          <p:nvSpPr>
            <p:cNvPr id="90" name="ZoneTexte 89">
              <a:extLst>
                <a:ext uri="{FF2B5EF4-FFF2-40B4-BE49-F238E27FC236}">
                  <a16:creationId xmlns:a16="http://schemas.microsoft.com/office/drawing/2014/main" id="{8CA19EAD-CDFA-4CFE-AF99-9F19C2E9A70E}"/>
                </a:ext>
              </a:extLst>
            </p:cNvPr>
            <p:cNvSpPr txBox="1"/>
            <p:nvPr/>
          </p:nvSpPr>
          <p:spPr>
            <a:xfrm>
              <a:off x="6445218" y="5831947"/>
              <a:ext cx="1548244" cy="400110"/>
            </a:xfrm>
            <a:prstGeom prst="rect">
              <a:avLst/>
            </a:prstGeom>
            <a:solidFill>
              <a:schemeClr val="bg1"/>
            </a:solidFill>
            <a:ln w="41275">
              <a:solidFill>
                <a:srgbClr val="C00000"/>
              </a:solidFill>
            </a:ln>
          </p:spPr>
          <p:txBody>
            <a:bodyPr wrap="square" rtlCol="0">
              <a:spAutoFit/>
            </a:bodyPr>
            <a:lstStyle/>
            <a:p>
              <a:pPr algn="ctr"/>
              <a:r>
                <a:rPr lang="fr-FR" sz="1000" b="1" dirty="0"/>
                <a:t>Bouton poussoir</a:t>
              </a:r>
            </a:p>
            <a:p>
              <a:pPr algn="ctr"/>
              <a:r>
                <a:rPr lang="fr-FR" sz="1000" dirty="0"/>
                <a:t>Utilisateur</a:t>
              </a:r>
            </a:p>
          </p:txBody>
        </p:sp>
        <p:cxnSp>
          <p:nvCxnSpPr>
            <p:cNvPr id="91" name="Connecteur droit 90">
              <a:extLst>
                <a:ext uri="{FF2B5EF4-FFF2-40B4-BE49-F238E27FC236}">
                  <a16:creationId xmlns:a16="http://schemas.microsoft.com/office/drawing/2014/main" id="{F51FDCB6-4262-4336-9A27-79A98C675C29}"/>
                </a:ext>
              </a:extLst>
            </p:cNvPr>
            <p:cNvCxnSpPr>
              <a:cxnSpLocks/>
              <a:endCxn id="90" idx="3"/>
            </p:cNvCxnSpPr>
            <p:nvPr/>
          </p:nvCxnSpPr>
          <p:spPr>
            <a:xfrm flipH="1">
              <a:off x="7993462" y="6032002"/>
              <a:ext cx="326221" cy="0"/>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FA92F1D0-16C9-4D25-B2D2-CFAB4DE42FA0}"/>
                </a:ext>
              </a:extLst>
            </p:cNvPr>
            <p:cNvSpPr/>
            <p:nvPr/>
          </p:nvSpPr>
          <p:spPr>
            <a:xfrm>
              <a:off x="8315590" y="5761767"/>
              <a:ext cx="513401" cy="529026"/>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4" name="Groupe 93">
            <a:extLst>
              <a:ext uri="{FF2B5EF4-FFF2-40B4-BE49-F238E27FC236}">
                <a16:creationId xmlns:a16="http://schemas.microsoft.com/office/drawing/2014/main" id="{06B90F15-48B8-42FC-BE83-7F899E859051}"/>
              </a:ext>
            </a:extLst>
          </p:cNvPr>
          <p:cNvGrpSpPr/>
          <p:nvPr/>
        </p:nvGrpSpPr>
        <p:grpSpPr>
          <a:xfrm>
            <a:off x="116295" y="3218600"/>
            <a:ext cx="2383773" cy="529026"/>
            <a:chOff x="6445218" y="5761767"/>
            <a:chExt cx="2383773" cy="529026"/>
          </a:xfrm>
        </p:grpSpPr>
        <p:sp>
          <p:nvSpPr>
            <p:cNvPr id="95" name="ZoneTexte 94">
              <a:extLst>
                <a:ext uri="{FF2B5EF4-FFF2-40B4-BE49-F238E27FC236}">
                  <a16:creationId xmlns:a16="http://schemas.microsoft.com/office/drawing/2014/main" id="{EE6F5A9B-86A5-46FE-9E1B-7268DBEBD6DB}"/>
                </a:ext>
              </a:extLst>
            </p:cNvPr>
            <p:cNvSpPr txBox="1"/>
            <p:nvPr/>
          </p:nvSpPr>
          <p:spPr>
            <a:xfrm>
              <a:off x="6445218" y="5831947"/>
              <a:ext cx="1548244" cy="400110"/>
            </a:xfrm>
            <a:prstGeom prst="rect">
              <a:avLst/>
            </a:prstGeom>
            <a:solidFill>
              <a:schemeClr val="bg1"/>
            </a:solidFill>
            <a:ln w="41275">
              <a:solidFill>
                <a:srgbClr val="C00000"/>
              </a:solidFill>
            </a:ln>
          </p:spPr>
          <p:txBody>
            <a:bodyPr wrap="square" rtlCol="0">
              <a:spAutoFit/>
            </a:bodyPr>
            <a:lstStyle/>
            <a:p>
              <a:pPr algn="ctr"/>
              <a:r>
                <a:rPr lang="fr-FR" sz="1000" b="1" dirty="0"/>
                <a:t>Bouton poussoir</a:t>
              </a:r>
            </a:p>
            <a:p>
              <a:pPr algn="ctr"/>
              <a:r>
                <a:rPr lang="fr-FR" sz="1000" dirty="0"/>
                <a:t>Réinitialisation</a:t>
              </a:r>
            </a:p>
          </p:txBody>
        </p:sp>
        <p:cxnSp>
          <p:nvCxnSpPr>
            <p:cNvPr id="96" name="Connecteur droit 95">
              <a:extLst>
                <a:ext uri="{FF2B5EF4-FFF2-40B4-BE49-F238E27FC236}">
                  <a16:creationId xmlns:a16="http://schemas.microsoft.com/office/drawing/2014/main" id="{56DCC0B8-BC95-4956-8286-8EC0781298AE}"/>
                </a:ext>
              </a:extLst>
            </p:cNvPr>
            <p:cNvCxnSpPr>
              <a:cxnSpLocks/>
              <a:endCxn id="95" idx="3"/>
            </p:cNvCxnSpPr>
            <p:nvPr/>
          </p:nvCxnSpPr>
          <p:spPr>
            <a:xfrm flipH="1">
              <a:off x="7993462" y="6032002"/>
              <a:ext cx="326221" cy="0"/>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6CA7D795-974C-4B4E-B9A3-D1E3599DE5C0}"/>
                </a:ext>
              </a:extLst>
            </p:cNvPr>
            <p:cNvSpPr/>
            <p:nvPr/>
          </p:nvSpPr>
          <p:spPr>
            <a:xfrm>
              <a:off x="8315590" y="5761767"/>
              <a:ext cx="513401" cy="529026"/>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8" name="Groupe 97">
            <a:extLst>
              <a:ext uri="{FF2B5EF4-FFF2-40B4-BE49-F238E27FC236}">
                <a16:creationId xmlns:a16="http://schemas.microsoft.com/office/drawing/2014/main" id="{0ABFE5F2-2F60-48CF-9C23-F6E041592A47}"/>
              </a:ext>
            </a:extLst>
          </p:cNvPr>
          <p:cNvGrpSpPr/>
          <p:nvPr/>
        </p:nvGrpSpPr>
        <p:grpSpPr>
          <a:xfrm>
            <a:off x="140736" y="1371769"/>
            <a:ext cx="3342297" cy="2375837"/>
            <a:chOff x="6482129" y="6450908"/>
            <a:chExt cx="3342297" cy="2375837"/>
          </a:xfrm>
        </p:grpSpPr>
        <p:sp>
          <p:nvSpPr>
            <p:cNvPr id="99" name="ZoneTexte 98">
              <a:extLst>
                <a:ext uri="{FF2B5EF4-FFF2-40B4-BE49-F238E27FC236}">
                  <a16:creationId xmlns:a16="http://schemas.microsoft.com/office/drawing/2014/main" id="{379BF14C-C1AB-4C8D-9214-1AACAD95D8EA}"/>
                </a:ext>
              </a:extLst>
            </p:cNvPr>
            <p:cNvSpPr txBox="1"/>
            <p:nvPr/>
          </p:nvSpPr>
          <p:spPr>
            <a:xfrm>
              <a:off x="6482129" y="6450908"/>
              <a:ext cx="1548244" cy="553998"/>
            </a:xfrm>
            <a:prstGeom prst="rect">
              <a:avLst/>
            </a:prstGeom>
            <a:solidFill>
              <a:schemeClr val="bg1"/>
            </a:solidFill>
            <a:ln w="41275">
              <a:solidFill>
                <a:srgbClr val="C00000"/>
              </a:solidFill>
            </a:ln>
          </p:spPr>
          <p:txBody>
            <a:bodyPr wrap="square" rtlCol="0">
              <a:spAutoFit/>
            </a:bodyPr>
            <a:lstStyle/>
            <a:p>
              <a:pPr algn="ctr"/>
              <a:r>
                <a:rPr lang="fr-FR" sz="1000" b="1" dirty="0"/>
                <a:t>Module Wi-Fi </a:t>
              </a:r>
              <a:r>
                <a:rPr lang="fr-FR" sz="1000" dirty="0" err="1"/>
                <a:t>Inventek</a:t>
              </a:r>
              <a:endParaRPr lang="fr-FR" sz="1000" dirty="0"/>
            </a:p>
            <a:p>
              <a:pPr algn="ctr"/>
              <a:r>
                <a:rPr lang="fr-FR" sz="1000" dirty="0"/>
                <a:t>Compatible 802.11 b/g/n</a:t>
              </a:r>
            </a:p>
            <a:p>
              <a:pPr algn="ctr"/>
              <a:r>
                <a:rPr lang="fr-FR" sz="1000" dirty="0"/>
                <a:t>(ISM43362-M3G-L44)</a:t>
              </a:r>
            </a:p>
          </p:txBody>
        </p:sp>
        <p:cxnSp>
          <p:nvCxnSpPr>
            <p:cNvPr id="100" name="Connecteur droit 99">
              <a:extLst>
                <a:ext uri="{FF2B5EF4-FFF2-40B4-BE49-F238E27FC236}">
                  <a16:creationId xmlns:a16="http://schemas.microsoft.com/office/drawing/2014/main" id="{A381731E-86C2-4FBF-A7F6-572FC447467C}"/>
                </a:ext>
              </a:extLst>
            </p:cNvPr>
            <p:cNvCxnSpPr>
              <a:cxnSpLocks/>
              <a:endCxn id="99" idx="3"/>
            </p:cNvCxnSpPr>
            <p:nvPr/>
          </p:nvCxnSpPr>
          <p:spPr>
            <a:xfrm flipH="1" flipV="1">
              <a:off x="8030373" y="6727907"/>
              <a:ext cx="858391" cy="307128"/>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A26349EA-9806-4BAE-AFFF-ADAA75D6813E}"/>
                </a:ext>
              </a:extLst>
            </p:cNvPr>
            <p:cNvSpPr/>
            <p:nvPr/>
          </p:nvSpPr>
          <p:spPr>
            <a:xfrm>
              <a:off x="8888764" y="6911764"/>
              <a:ext cx="935662" cy="1914981"/>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5" name="Groupe 104">
            <a:extLst>
              <a:ext uri="{FF2B5EF4-FFF2-40B4-BE49-F238E27FC236}">
                <a16:creationId xmlns:a16="http://schemas.microsoft.com/office/drawing/2014/main" id="{C5BDEFA2-2455-4E14-A657-B3A29DD0CAA6}"/>
              </a:ext>
            </a:extLst>
          </p:cNvPr>
          <p:cNvGrpSpPr/>
          <p:nvPr/>
        </p:nvGrpSpPr>
        <p:grpSpPr>
          <a:xfrm>
            <a:off x="6517184" y="2311455"/>
            <a:ext cx="2535375" cy="859520"/>
            <a:chOff x="5452892" y="5702191"/>
            <a:chExt cx="2535375" cy="859520"/>
          </a:xfrm>
        </p:grpSpPr>
        <p:sp>
          <p:nvSpPr>
            <p:cNvPr id="106" name="ZoneTexte 105">
              <a:extLst>
                <a:ext uri="{FF2B5EF4-FFF2-40B4-BE49-F238E27FC236}">
                  <a16:creationId xmlns:a16="http://schemas.microsoft.com/office/drawing/2014/main" id="{F7A9DCB2-560F-4244-A491-0076EAF31CA9}"/>
                </a:ext>
              </a:extLst>
            </p:cNvPr>
            <p:cNvSpPr txBox="1"/>
            <p:nvPr/>
          </p:nvSpPr>
          <p:spPr>
            <a:xfrm>
              <a:off x="6440023" y="5928011"/>
              <a:ext cx="1548244" cy="400110"/>
            </a:xfrm>
            <a:prstGeom prst="rect">
              <a:avLst/>
            </a:prstGeom>
            <a:solidFill>
              <a:schemeClr val="bg1"/>
            </a:solidFill>
            <a:ln w="41275">
              <a:solidFill>
                <a:srgbClr val="C00000"/>
              </a:solidFill>
            </a:ln>
          </p:spPr>
          <p:txBody>
            <a:bodyPr wrap="square" rtlCol="0">
              <a:spAutoFit/>
            </a:bodyPr>
            <a:lstStyle/>
            <a:p>
              <a:pPr algn="ctr"/>
              <a:r>
                <a:rPr lang="fr-FR" sz="1000" b="1" dirty="0"/>
                <a:t> Module Bluetooth</a:t>
              </a:r>
            </a:p>
            <a:p>
              <a:pPr algn="ctr"/>
              <a:r>
                <a:rPr lang="fr-FR" sz="1000" dirty="0"/>
                <a:t>(SPBTLE-RF)</a:t>
              </a:r>
            </a:p>
          </p:txBody>
        </p:sp>
        <p:cxnSp>
          <p:nvCxnSpPr>
            <p:cNvPr id="107" name="Connecteur droit 106">
              <a:extLst>
                <a:ext uri="{FF2B5EF4-FFF2-40B4-BE49-F238E27FC236}">
                  <a16:creationId xmlns:a16="http://schemas.microsoft.com/office/drawing/2014/main" id="{D1DF3326-A1D7-4475-B26C-80034D07C7A0}"/>
                </a:ext>
              </a:extLst>
            </p:cNvPr>
            <p:cNvCxnSpPr>
              <a:cxnSpLocks/>
              <a:stCxn id="106" idx="1"/>
              <a:endCxn id="108" idx="3"/>
            </p:cNvCxnSpPr>
            <p:nvPr/>
          </p:nvCxnSpPr>
          <p:spPr>
            <a:xfrm flipH="1">
              <a:off x="6231725" y="6128066"/>
              <a:ext cx="208298" cy="3885"/>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47609FC1-F62C-493C-85B1-91B47182D1D2}"/>
                </a:ext>
              </a:extLst>
            </p:cNvPr>
            <p:cNvSpPr/>
            <p:nvPr/>
          </p:nvSpPr>
          <p:spPr>
            <a:xfrm>
              <a:off x="5452892" y="5702191"/>
              <a:ext cx="778833" cy="85952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2" name="Groupe 111">
            <a:extLst>
              <a:ext uri="{FF2B5EF4-FFF2-40B4-BE49-F238E27FC236}">
                <a16:creationId xmlns:a16="http://schemas.microsoft.com/office/drawing/2014/main" id="{81D8F9E5-970A-4B92-A6DB-85BD178F7480}"/>
              </a:ext>
            </a:extLst>
          </p:cNvPr>
          <p:cNvGrpSpPr/>
          <p:nvPr/>
        </p:nvGrpSpPr>
        <p:grpSpPr>
          <a:xfrm>
            <a:off x="6517184" y="3403466"/>
            <a:ext cx="2545765" cy="1670177"/>
            <a:chOff x="5452892" y="4891534"/>
            <a:chExt cx="2545765" cy="1670177"/>
          </a:xfrm>
        </p:grpSpPr>
        <p:sp>
          <p:nvSpPr>
            <p:cNvPr id="113" name="ZoneTexte 112">
              <a:extLst>
                <a:ext uri="{FF2B5EF4-FFF2-40B4-BE49-F238E27FC236}">
                  <a16:creationId xmlns:a16="http://schemas.microsoft.com/office/drawing/2014/main" id="{D1188ACC-6DE3-46AC-AC1A-5B9B778FACA6}"/>
                </a:ext>
              </a:extLst>
            </p:cNvPr>
            <p:cNvSpPr txBox="1"/>
            <p:nvPr/>
          </p:nvSpPr>
          <p:spPr>
            <a:xfrm>
              <a:off x="6460803" y="4891534"/>
              <a:ext cx="1537854" cy="553998"/>
            </a:xfrm>
            <a:prstGeom prst="rect">
              <a:avLst/>
            </a:prstGeom>
            <a:solidFill>
              <a:schemeClr val="bg1"/>
            </a:solidFill>
            <a:ln w="41275">
              <a:solidFill>
                <a:srgbClr val="C00000"/>
              </a:solidFill>
            </a:ln>
          </p:spPr>
          <p:txBody>
            <a:bodyPr wrap="square" rtlCol="0">
              <a:spAutoFit/>
            </a:bodyPr>
            <a:lstStyle/>
            <a:p>
              <a:pPr algn="ctr"/>
              <a:r>
                <a:rPr lang="fr-FR" sz="1000" b="1" dirty="0"/>
                <a:t> Module RF LP</a:t>
              </a:r>
              <a:r>
                <a:rPr lang="fr-FR" sz="1000" dirty="0"/>
                <a:t> </a:t>
              </a:r>
            </a:p>
            <a:p>
              <a:pPr algn="ctr"/>
              <a:r>
                <a:rPr lang="fr-FR" sz="1000" dirty="0"/>
                <a:t>868 ou 915 MHz</a:t>
              </a:r>
            </a:p>
            <a:p>
              <a:pPr algn="ctr"/>
              <a:r>
                <a:rPr lang="fr-FR" sz="1000" dirty="0"/>
                <a:t>(SPSGRF)</a:t>
              </a:r>
            </a:p>
          </p:txBody>
        </p:sp>
        <p:cxnSp>
          <p:nvCxnSpPr>
            <p:cNvPr id="114" name="Connecteur droit 113">
              <a:extLst>
                <a:ext uri="{FF2B5EF4-FFF2-40B4-BE49-F238E27FC236}">
                  <a16:creationId xmlns:a16="http://schemas.microsoft.com/office/drawing/2014/main" id="{D9FEDDB1-9373-4592-96E5-3FE560C7D120}"/>
                </a:ext>
              </a:extLst>
            </p:cNvPr>
            <p:cNvCxnSpPr>
              <a:cxnSpLocks/>
              <a:stCxn id="113" idx="1"/>
              <a:endCxn id="115" idx="3"/>
            </p:cNvCxnSpPr>
            <p:nvPr/>
          </p:nvCxnSpPr>
          <p:spPr>
            <a:xfrm flipH="1">
              <a:off x="6231725" y="5168533"/>
              <a:ext cx="229078" cy="963418"/>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FA9057F5-F9E2-4A1A-A115-0F00BEBEA1CA}"/>
                </a:ext>
              </a:extLst>
            </p:cNvPr>
            <p:cNvSpPr/>
            <p:nvPr/>
          </p:nvSpPr>
          <p:spPr>
            <a:xfrm>
              <a:off x="5452892" y="5702191"/>
              <a:ext cx="778833" cy="85952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1" name="Groupe 120">
            <a:extLst>
              <a:ext uri="{FF2B5EF4-FFF2-40B4-BE49-F238E27FC236}">
                <a16:creationId xmlns:a16="http://schemas.microsoft.com/office/drawing/2014/main" id="{8A194BE4-7C7B-4527-ADAD-F1AA1CD4EFA4}"/>
              </a:ext>
            </a:extLst>
          </p:cNvPr>
          <p:cNvGrpSpPr/>
          <p:nvPr/>
        </p:nvGrpSpPr>
        <p:grpSpPr>
          <a:xfrm>
            <a:off x="1934789" y="1021348"/>
            <a:ext cx="2438656" cy="1157738"/>
            <a:chOff x="6137321" y="6156352"/>
            <a:chExt cx="2438656" cy="1157738"/>
          </a:xfrm>
        </p:grpSpPr>
        <p:sp>
          <p:nvSpPr>
            <p:cNvPr id="122" name="ZoneTexte 121">
              <a:extLst>
                <a:ext uri="{FF2B5EF4-FFF2-40B4-BE49-F238E27FC236}">
                  <a16:creationId xmlns:a16="http://schemas.microsoft.com/office/drawing/2014/main" id="{46C2BDEB-8261-4D7E-A5B5-0988BDEAAA68}"/>
                </a:ext>
              </a:extLst>
            </p:cNvPr>
            <p:cNvSpPr txBox="1"/>
            <p:nvPr/>
          </p:nvSpPr>
          <p:spPr>
            <a:xfrm>
              <a:off x="6137321" y="6156352"/>
              <a:ext cx="1548244" cy="400110"/>
            </a:xfrm>
            <a:prstGeom prst="rect">
              <a:avLst/>
            </a:prstGeom>
            <a:solidFill>
              <a:schemeClr val="bg1"/>
            </a:solidFill>
            <a:ln w="41275">
              <a:solidFill>
                <a:srgbClr val="C00000"/>
              </a:solidFill>
            </a:ln>
          </p:spPr>
          <p:txBody>
            <a:bodyPr wrap="square" rtlCol="0">
              <a:spAutoFit/>
            </a:bodyPr>
            <a:lstStyle/>
            <a:p>
              <a:pPr algn="ctr"/>
              <a:r>
                <a:rPr lang="fr-FR" sz="1000" b="1" dirty="0"/>
                <a:t> Connecteur Micro-USB OTG</a:t>
              </a:r>
              <a:endParaRPr lang="fr-FR" sz="1000" dirty="0"/>
            </a:p>
          </p:txBody>
        </p:sp>
        <p:cxnSp>
          <p:nvCxnSpPr>
            <p:cNvPr id="123" name="Connecteur droit 122">
              <a:extLst>
                <a:ext uri="{FF2B5EF4-FFF2-40B4-BE49-F238E27FC236}">
                  <a16:creationId xmlns:a16="http://schemas.microsoft.com/office/drawing/2014/main" id="{B9EF7A5D-D1E3-4FD5-88C6-16E793CF3367}"/>
                </a:ext>
              </a:extLst>
            </p:cNvPr>
            <p:cNvCxnSpPr>
              <a:cxnSpLocks/>
              <a:stCxn id="122" idx="2"/>
              <a:endCxn id="124" idx="0"/>
            </p:cNvCxnSpPr>
            <p:nvPr/>
          </p:nvCxnSpPr>
          <p:spPr>
            <a:xfrm>
              <a:off x="6911443" y="6556462"/>
              <a:ext cx="1371112" cy="322808"/>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C68BD48C-A05F-44E6-81E7-8DD014B97B24}"/>
                </a:ext>
              </a:extLst>
            </p:cNvPr>
            <p:cNvSpPr/>
            <p:nvPr/>
          </p:nvSpPr>
          <p:spPr>
            <a:xfrm>
              <a:off x="7989133" y="6879270"/>
              <a:ext cx="586844" cy="43482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9" name="Groupe 138">
            <a:extLst>
              <a:ext uri="{FF2B5EF4-FFF2-40B4-BE49-F238E27FC236}">
                <a16:creationId xmlns:a16="http://schemas.microsoft.com/office/drawing/2014/main" id="{CA5DDF5B-004D-4672-854E-6E416580EE2E}"/>
              </a:ext>
            </a:extLst>
          </p:cNvPr>
          <p:cNvGrpSpPr/>
          <p:nvPr/>
        </p:nvGrpSpPr>
        <p:grpSpPr>
          <a:xfrm>
            <a:off x="5265993" y="961744"/>
            <a:ext cx="3542921" cy="2723147"/>
            <a:chOff x="3961395" y="5810680"/>
            <a:chExt cx="3542921" cy="2723147"/>
          </a:xfrm>
        </p:grpSpPr>
        <p:sp>
          <p:nvSpPr>
            <p:cNvPr id="140" name="ZoneTexte 139">
              <a:extLst>
                <a:ext uri="{FF2B5EF4-FFF2-40B4-BE49-F238E27FC236}">
                  <a16:creationId xmlns:a16="http://schemas.microsoft.com/office/drawing/2014/main" id="{1EAF167A-D106-4097-8AF0-134DA8560DE9}"/>
                </a:ext>
              </a:extLst>
            </p:cNvPr>
            <p:cNvSpPr txBox="1"/>
            <p:nvPr/>
          </p:nvSpPr>
          <p:spPr>
            <a:xfrm>
              <a:off x="6105958" y="5810680"/>
              <a:ext cx="1398358" cy="553998"/>
            </a:xfrm>
            <a:prstGeom prst="rect">
              <a:avLst/>
            </a:prstGeom>
            <a:solidFill>
              <a:schemeClr val="bg1"/>
            </a:solidFill>
            <a:ln w="41275">
              <a:solidFill>
                <a:srgbClr val="C00000"/>
              </a:solidFill>
            </a:ln>
          </p:spPr>
          <p:txBody>
            <a:bodyPr wrap="square" rtlCol="0">
              <a:spAutoFit/>
            </a:bodyPr>
            <a:lstStyle/>
            <a:p>
              <a:pPr algn="ctr"/>
              <a:r>
                <a:rPr lang="fr-FR" sz="1000" b="1" dirty="0"/>
                <a:t> Mémoire Flash</a:t>
              </a:r>
              <a:r>
                <a:rPr lang="fr-FR" sz="1000" dirty="0"/>
                <a:t> </a:t>
              </a:r>
            </a:p>
            <a:p>
              <a:pPr algn="ctr"/>
              <a:r>
                <a:rPr lang="fr-FR" sz="1000" dirty="0"/>
                <a:t>64 Mbit Quad-SPI</a:t>
              </a:r>
            </a:p>
            <a:p>
              <a:pPr algn="ctr"/>
              <a:r>
                <a:rPr lang="fr-FR" sz="1000" dirty="0"/>
                <a:t>(MX25R6435F)</a:t>
              </a:r>
            </a:p>
          </p:txBody>
        </p:sp>
        <p:cxnSp>
          <p:nvCxnSpPr>
            <p:cNvPr id="141" name="Connecteur droit 140">
              <a:extLst>
                <a:ext uri="{FF2B5EF4-FFF2-40B4-BE49-F238E27FC236}">
                  <a16:creationId xmlns:a16="http://schemas.microsoft.com/office/drawing/2014/main" id="{B7FD66C3-68DD-45AF-BCBB-E25B28613D83}"/>
                </a:ext>
              </a:extLst>
            </p:cNvPr>
            <p:cNvCxnSpPr>
              <a:cxnSpLocks/>
              <a:stCxn id="140" idx="2"/>
              <a:endCxn id="142" idx="0"/>
            </p:cNvCxnSpPr>
            <p:nvPr/>
          </p:nvCxnSpPr>
          <p:spPr>
            <a:xfrm flipH="1">
              <a:off x="4171481" y="6364678"/>
              <a:ext cx="2633656" cy="1659659"/>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8D874730-E42A-4E36-B54D-ED454CC94CDB}"/>
                </a:ext>
              </a:extLst>
            </p:cNvPr>
            <p:cNvSpPr/>
            <p:nvPr/>
          </p:nvSpPr>
          <p:spPr>
            <a:xfrm>
              <a:off x="3961395" y="8024337"/>
              <a:ext cx="420172" cy="50949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2" name="Groupe 151">
            <a:extLst>
              <a:ext uri="{FF2B5EF4-FFF2-40B4-BE49-F238E27FC236}">
                <a16:creationId xmlns:a16="http://schemas.microsoft.com/office/drawing/2014/main" id="{4ED77499-7668-40FD-A4A6-07602A3BAC95}"/>
              </a:ext>
            </a:extLst>
          </p:cNvPr>
          <p:cNvGrpSpPr/>
          <p:nvPr/>
        </p:nvGrpSpPr>
        <p:grpSpPr>
          <a:xfrm>
            <a:off x="5272229" y="960425"/>
            <a:ext cx="1846369" cy="2605134"/>
            <a:chOff x="5272229" y="1018945"/>
            <a:chExt cx="1846369" cy="2605134"/>
          </a:xfrm>
        </p:grpSpPr>
        <p:grpSp>
          <p:nvGrpSpPr>
            <p:cNvPr id="130" name="Groupe 129">
              <a:extLst>
                <a:ext uri="{FF2B5EF4-FFF2-40B4-BE49-F238E27FC236}">
                  <a16:creationId xmlns:a16="http://schemas.microsoft.com/office/drawing/2014/main" id="{70FC5777-21CB-4C70-A24C-936E6E4A9FBA}"/>
                </a:ext>
              </a:extLst>
            </p:cNvPr>
            <p:cNvGrpSpPr/>
            <p:nvPr/>
          </p:nvGrpSpPr>
          <p:grpSpPr>
            <a:xfrm>
              <a:off x="5272229" y="1018945"/>
              <a:ext cx="1846369" cy="1218661"/>
              <a:chOff x="5988258" y="6119575"/>
              <a:chExt cx="1846369" cy="1218661"/>
            </a:xfrm>
          </p:grpSpPr>
          <p:sp>
            <p:nvSpPr>
              <p:cNvPr id="131" name="ZoneTexte 130">
                <a:extLst>
                  <a:ext uri="{FF2B5EF4-FFF2-40B4-BE49-F238E27FC236}">
                    <a16:creationId xmlns:a16="http://schemas.microsoft.com/office/drawing/2014/main" id="{67500D1A-89D3-4B18-9752-DD5B7F689AE4}"/>
                  </a:ext>
                </a:extLst>
              </p:cNvPr>
              <p:cNvSpPr txBox="1"/>
              <p:nvPr/>
            </p:nvSpPr>
            <p:spPr>
              <a:xfrm>
                <a:off x="5988258" y="6119575"/>
                <a:ext cx="1846369" cy="553998"/>
              </a:xfrm>
              <a:prstGeom prst="rect">
                <a:avLst/>
              </a:prstGeom>
              <a:solidFill>
                <a:schemeClr val="bg1"/>
              </a:solidFill>
              <a:ln w="41275">
                <a:solidFill>
                  <a:srgbClr val="C00000"/>
                </a:solidFill>
              </a:ln>
            </p:spPr>
            <p:txBody>
              <a:bodyPr wrap="square" rtlCol="0">
                <a:spAutoFit/>
              </a:bodyPr>
              <a:lstStyle/>
              <a:p>
                <a:pPr algn="ctr"/>
                <a:r>
                  <a:rPr lang="fr-FR" sz="1000" b="1" dirty="0"/>
                  <a:t> Connecteur Micro-USB ST-LINK</a:t>
                </a:r>
              </a:p>
              <a:p>
                <a:pPr algn="ctr"/>
                <a:r>
                  <a:rPr lang="fr-FR" sz="1000" dirty="0"/>
                  <a:t>Alimentation, </a:t>
                </a:r>
                <a:r>
                  <a:rPr lang="fr-FR" sz="1000" b="1" dirty="0"/>
                  <a:t>Débogueur/Programmeur</a:t>
                </a:r>
              </a:p>
            </p:txBody>
          </p:sp>
          <p:cxnSp>
            <p:nvCxnSpPr>
              <p:cNvPr id="132" name="Connecteur droit 131">
                <a:extLst>
                  <a:ext uri="{FF2B5EF4-FFF2-40B4-BE49-F238E27FC236}">
                    <a16:creationId xmlns:a16="http://schemas.microsoft.com/office/drawing/2014/main" id="{EEE88EDB-7592-4BFD-961C-447EEF67DEC4}"/>
                  </a:ext>
                </a:extLst>
              </p:cNvPr>
              <p:cNvCxnSpPr>
                <a:cxnSpLocks/>
                <a:stCxn id="131" idx="2"/>
                <a:endCxn id="133" idx="0"/>
              </p:cNvCxnSpPr>
              <p:nvPr/>
            </p:nvCxnSpPr>
            <p:spPr>
              <a:xfrm>
                <a:off x="6911443" y="6673573"/>
                <a:ext cx="0" cy="229843"/>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2B381C48-C3DD-48F2-B5A4-F157F9F39EFF}"/>
                  </a:ext>
                </a:extLst>
              </p:cNvPr>
              <p:cNvSpPr/>
              <p:nvPr/>
            </p:nvSpPr>
            <p:spPr>
              <a:xfrm>
                <a:off x="6618021" y="6903416"/>
                <a:ext cx="586844" cy="43482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0" name="Rectangle 149">
              <a:extLst>
                <a:ext uri="{FF2B5EF4-FFF2-40B4-BE49-F238E27FC236}">
                  <a16:creationId xmlns:a16="http://schemas.microsoft.com/office/drawing/2014/main" id="{10A9098E-5ED9-4BA7-BD2F-E7B88CC23179}"/>
                </a:ext>
              </a:extLst>
            </p:cNvPr>
            <p:cNvSpPr/>
            <p:nvPr/>
          </p:nvSpPr>
          <p:spPr>
            <a:xfrm>
              <a:off x="5822213" y="3049780"/>
              <a:ext cx="586844" cy="574299"/>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Rectangle 150">
              <a:extLst>
                <a:ext uri="{FF2B5EF4-FFF2-40B4-BE49-F238E27FC236}">
                  <a16:creationId xmlns:a16="http://schemas.microsoft.com/office/drawing/2014/main" id="{6F3FAE38-0547-49B6-A653-A873B9ED1CD6}"/>
                </a:ext>
              </a:extLst>
            </p:cNvPr>
            <p:cNvSpPr/>
            <p:nvPr/>
          </p:nvSpPr>
          <p:spPr>
            <a:xfrm rot="300880">
              <a:off x="5913470" y="2171576"/>
              <a:ext cx="468413" cy="927940"/>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1D580228-0083-49A3-B337-F92F81DD8993}"/>
              </a:ext>
            </a:extLst>
          </p:cNvPr>
          <p:cNvGrpSpPr/>
          <p:nvPr/>
        </p:nvGrpSpPr>
        <p:grpSpPr>
          <a:xfrm>
            <a:off x="3614227" y="855120"/>
            <a:ext cx="2268418" cy="1461415"/>
            <a:chOff x="3614227" y="913640"/>
            <a:chExt cx="2268418" cy="1461415"/>
          </a:xfrm>
        </p:grpSpPr>
        <p:grpSp>
          <p:nvGrpSpPr>
            <p:cNvPr id="3" name="Groupe 2">
              <a:extLst>
                <a:ext uri="{FF2B5EF4-FFF2-40B4-BE49-F238E27FC236}">
                  <a16:creationId xmlns:a16="http://schemas.microsoft.com/office/drawing/2014/main" id="{354031EA-593B-4BE2-B65C-529BE712DCD4}"/>
                </a:ext>
              </a:extLst>
            </p:cNvPr>
            <p:cNvGrpSpPr/>
            <p:nvPr/>
          </p:nvGrpSpPr>
          <p:grpSpPr>
            <a:xfrm>
              <a:off x="4970044" y="2100446"/>
              <a:ext cx="912601" cy="274609"/>
              <a:chOff x="4970044" y="2100446"/>
              <a:chExt cx="912601" cy="274609"/>
            </a:xfrm>
          </p:grpSpPr>
          <p:sp>
            <p:nvSpPr>
              <p:cNvPr id="77" name="Rectangle 76">
                <a:extLst>
                  <a:ext uri="{FF2B5EF4-FFF2-40B4-BE49-F238E27FC236}">
                    <a16:creationId xmlns:a16="http://schemas.microsoft.com/office/drawing/2014/main" id="{6774299A-F584-4D71-B64B-FE6578202ADA}"/>
                  </a:ext>
                </a:extLst>
              </p:cNvPr>
              <p:cNvSpPr/>
              <p:nvPr/>
            </p:nvSpPr>
            <p:spPr>
              <a:xfrm>
                <a:off x="4970044" y="2242686"/>
                <a:ext cx="201401" cy="132369"/>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655BB286-1B2F-46C3-8C0C-F484D72A8D59}"/>
                  </a:ext>
                </a:extLst>
              </p:cNvPr>
              <p:cNvSpPr/>
              <p:nvPr/>
            </p:nvSpPr>
            <p:spPr>
              <a:xfrm>
                <a:off x="5295164" y="2100446"/>
                <a:ext cx="201401" cy="132369"/>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a:extLst>
                  <a:ext uri="{FF2B5EF4-FFF2-40B4-BE49-F238E27FC236}">
                    <a16:creationId xmlns:a16="http://schemas.microsoft.com/office/drawing/2014/main" id="{4680397F-18AE-4A35-AD32-A8ECE91223FE}"/>
                  </a:ext>
                </a:extLst>
              </p:cNvPr>
              <p:cNvSpPr/>
              <p:nvPr/>
            </p:nvSpPr>
            <p:spPr>
              <a:xfrm>
                <a:off x="5681244" y="2105526"/>
                <a:ext cx="201401" cy="132369"/>
              </a:xfrm>
              <a:prstGeom prst="rect">
                <a:avLst/>
              </a:prstGeom>
              <a:solidFill>
                <a:schemeClr val="bg1">
                  <a:alpha val="2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2" name="Groupe 81">
              <a:extLst>
                <a:ext uri="{FF2B5EF4-FFF2-40B4-BE49-F238E27FC236}">
                  <a16:creationId xmlns:a16="http://schemas.microsoft.com/office/drawing/2014/main" id="{1949854E-C1EC-4BA8-8C77-11BB071CE18C}"/>
                </a:ext>
              </a:extLst>
            </p:cNvPr>
            <p:cNvGrpSpPr/>
            <p:nvPr/>
          </p:nvGrpSpPr>
          <p:grpSpPr>
            <a:xfrm>
              <a:off x="3614227" y="913640"/>
              <a:ext cx="1677164" cy="1294554"/>
              <a:chOff x="6137321" y="6156352"/>
              <a:chExt cx="1676519" cy="1243241"/>
            </a:xfrm>
          </p:grpSpPr>
          <p:sp>
            <p:nvSpPr>
              <p:cNvPr id="86" name="ZoneTexte 85">
                <a:extLst>
                  <a:ext uri="{FF2B5EF4-FFF2-40B4-BE49-F238E27FC236}">
                    <a16:creationId xmlns:a16="http://schemas.microsoft.com/office/drawing/2014/main" id="{F48E44CD-4E0D-4AD1-AA42-5F411C619104}"/>
                  </a:ext>
                </a:extLst>
              </p:cNvPr>
              <p:cNvSpPr txBox="1"/>
              <p:nvPr/>
            </p:nvSpPr>
            <p:spPr>
              <a:xfrm>
                <a:off x="6137321" y="6156352"/>
                <a:ext cx="1548244" cy="532039"/>
              </a:xfrm>
              <a:prstGeom prst="rect">
                <a:avLst/>
              </a:prstGeom>
              <a:solidFill>
                <a:schemeClr val="bg1"/>
              </a:solidFill>
              <a:ln w="41275">
                <a:solidFill>
                  <a:srgbClr val="C00000"/>
                </a:solidFill>
              </a:ln>
            </p:spPr>
            <p:txBody>
              <a:bodyPr wrap="square" rtlCol="0">
                <a:spAutoFit/>
              </a:bodyPr>
              <a:lstStyle/>
              <a:p>
                <a:pPr algn="ctr"/>
                <a:r>
                  <a:rPr lang="fr-FR" sz="1000" b="1" dirty="0"/>
                  <a:t> Diodes électroluminescentes </a:t>
                </a:r>
              </a:p>
              <a:p>
                <a:pPr algn="ctr"/>
                <a:r>
                  <a:rPr lang="fr-FR" sz="1000" b="1" dirty="0"/>
                  <a:t>(LED) utilisateur</a:t>
                </a:r>
                <a:endParaRPr lang="fr-FR" sz="1000" dirty="0"/>
              </a:p>
            </p:txBody>
          </p:sp>
          <p:cxnSp>
            <p:nvCxnSpPr>
              <p:cNvPr id="88" name="Connecteur droit 87">
                <a:extLst>
                  <a:ext uri="{FF2B5EF4-FFF2-40B4-BE49-F238E27FC236}">
                    <a16:creationId xmlns:a16="http://schemas.microsoft.com/office/drawing/2014/main" id="{09708F4F-F065-42F1-80A2-D100CC65E795}"/>
                  </a:ext>
                </a:extLst>
              </p:cNvPr>
              <p:cNvCxnSpPr>
                <a:cxnSpLocks/>
                <a:stCxn id="86" idx="2"/>
              </p:cNvCxnSpPr>
              <p:nvPr/>
            </p:nvCxnSpPr>
            <p:spPr>
              <a:xfrm>
                <a:off x="6911443" y="6688391"/>
                <a:ext cx="902397" cy="711202"/>
              </a:xfrm>
              <a:prstGeom prst="line">
                <a:avLst/>
              </a:prstGeom>
              <a:ln w="349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grpSp>
      </p:grpSp>
      <p:sp>
        <p:nvSpPr>
          <p:cNvPr id="4" name="Espace réservé du numéro de diapositive 3">
            <a:extLst>
              <a:ext uri="{FF2B5EF4-FFF2-40B4-BE49-F238E27FC236}">
                <a16:creationId xmlns:a16="http://schemas.microsoft.com/office/drawing/2014/main" id="{C941B51D-8576-453B-9887-86FDCCD01662}"/>
              </a:ext>
            </a:extLst>
          </p:cNvPr>
          <p:cNvSpPr>
            <a:spLocks noGrp="1"/>
          </p:cNvSpPr>
          <p:nvPr>
            <p:ph type="sldNum" sz="quarter" idx="12"/>
          </p:nvPr>
        </p:nvSpPr>
        <p:spPr>
          <a:xfrm>
            <a:off x="7046620" y="30263"/>
            <a:ext cx="2057400" cy="365125"/>
          </a:xfrm>
        </p:spPr>
        <p:txBody>
          <a:bodyPr/>
          <a:lstStyle/>
          <a:p>
            <a:fld id="{7890B89A-A0DE-4052-B430-B0474622C676}" type="slidenum">
              <a:rPr lang="fr-FR" smtClean="0"/>
              <a:t>6</a:t>
            </a:fld>
            <a:endParaRPr lang="fr-FR" dirty="0"/>
          </a:p>
        </p:txBody>
      </p:sp>
    </p:spTree>
    <p:extLst>
      <p:ext uri="{BB962C8B-B14F-4D97-AF65-F5344CB8AC3E}">
        <p14:creationId xmlns:p14="http://schemas.microsoft.com/office/powerpoint/2010/main" val="82256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E8572-442A-4176-837C-C2FB4ED292A5}"/>
              </a:ext>
            </a:extLst>
          </p:cNvPr>
          <p:cNvSpPr>
            <a:spLocks noGrp="1"/>
          </p:cNvSpPr>
          <p:nvPr>
            <p:ph type="title"/>
          </p:nvPr>
        </p:nvSpPr>
        <p:spPr>
          <a:xfrm>
            <a:off x="628650" y="365126"/>
            <a:ext cx="7886700" cy="849197"/>
          </a:xfrm>
        </p:spPr>
        <p:txBody>
          <a:bodyPr/>
          <a:lstStyle/>
          <a:p>
            <a:pPr algn="ctr"/>
            <a:r>
              <a:rPr lang="fr-FR" sz="3600" b="1" dirty="0">
                <a:solidFill>
                  <a:schemeClr val="bg1"/>
                </a:solidFill>
              </a:rPr>
              <a:t>Capteurs : informations importantes</a:t>
            </a:r>
          </a:p>
        </p:txBody>
      </p:sp>
      <p:sp>
        <p:nvSpPr>
          <p:cNvPr id="3" name="Espace réservé du contenu 2">
            <a:extLst>
              <a:ext uri="{FF2B5EF4-FFF2-40B4-BE49-F238E27FC236}">
                <a16:creationId xmlns:a16="http://schemas.microsoft.com/office/drawing/2014/main" id="{E787AC33-6AC3-4A67-90EF-99A26ECB5A51}"/>
              </a:ext>
            </a:extLst>
          </p:cNvPr>
          <p:cNvSpPr>
            <a:spLocks noGrp="1"/>
          </p:cNvSpPr>
          <p:nvPr>
            <p:ph idx="1"/>
          </p:nvPr>
        </p:nvSpPr>
        <p:spPr>
          <a:xfrm>
            <a:off x="76353" y="1854644"/>
            <a:ext cx="7886700" cy="3148711"/>
          </a:xfrm>
        </p:spPr>
        <p:txBody>
          <a:bodyPr/>
          <a:lstStyle/>
          <a:p>
            <a:r>
              <a:rPr lang="fr-FR" dirty="0"/>
              <a:t>VL53L0X : </a:t>
            </a:r>
          </a:p>
          <a:p>
            <a:endParaRPr lang="fr-FR" dirty="0"/>
          </a:p>
          <a:p>
            <a:endParaRPr lang="fr-FR" dirty="0"/>
          </a:p>
          <a:p>
            <a:r>
              <a:rPr lang="fr-FR" dirty="0"/>
              <a:t>HTS221 et LPS22HB, mesure de température :</a:t>
            </a:r>
          </a:p>
          <a:p>
            <a:pPr marL="0" indent="0">
              <a:buNone/>
            </a:pPr>
            <a:endParaRPr lang="fr-FR" dirty="0"/>
          </a:p>
        </p:txBody>
      </p:sp>
      <p:sp>
        <p:nvSpPr>
          <p:cNvPr id="5" name="ZoneTexte 4">
            <a:extLst>
              <a:ext uri="{FF2B5EF4-FFF2-40B4-BE49-F238E27FC236}">
                <a16:creationId xmlns:a16="http://schemas.microsoft.com/office/drawing/2014/main" id="{2A3F284B-3DD6-4420-B43E-1FEA59215E59}"/>
              </a:ext>
            </a:extLst>
          </p:cNvPr>
          <p:cNvSpPr txBox="1"/>
          <p:nvPr/>
        </p:nvSpPr>
        <p:spPr>
          <a:xfrm>
            <a:off x="995067" y="2360789"/>
            <a:ext cx="7846943" cy="584775"/>
          </a:xfrm>
          <a:prstGeom prst="rect">
            <a:avLst/>
          </a:prstGeom>
          <a:noFill/>
        </p:spPr>
        <p:txBody>
          <a:bodyPr wrap="square" rtlCol="0">
            <a:spAutoFit/>
          </a:bodyPr>
          <a:lstStyle/>
          <a:p>
            <a:pPr marL="0" lvl="2" algn="just"/>
            <a:r>
              <a:rPr lang="fr-FR" sz="1600" b="1" dirty="0">
                <a:solidFill>
                  <a:schemeClr val="bg1"/>
                </a:solidFill>
              </a:rPr>
              <a:t>Un film plastique protecteur quasiment invisible occulte le capteur VL53L0X sur les cartes neuves. </a:t>
            </a:r>
            <a:r>
              <a:rPr lang="fr-FR" sz="1600" b="1" dirty="0">
                <a:solidFill>
                  <a:srgbClr val="FF0000"/>
                </a:solidFill>
              </a:rPr>
              <a:t>Il est indispensable de le retirer pour que la mesure de distance soit correcte!</a:t>
            </a:r>
            <a:endParaRPr lang="fr-FR" sz="1600" dirty="0">
              <a:solidFill>
                <a:srgbClr val="FF0000"/>
              </a:solidFill>
            </a:endParaRPr>
          </a:p>
        </p:txBody>
      </p:sp>
      <p:pic>
        <p:nvPicPr>
          <p:cNvPr id="6" name="Image 5">
            <a:extLst>
              <a:ext uri="{FF2B5EF4-FFF2-40B4-BE49-F238E27FC236}">
                <a16:creationId xmlns:a16="http://schemas.microsoft.com/office/drawing/2014/main" id="{8E0F711B-AAA8-4F11-A54C-9A886D39F6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37" y="2452757"/>
            <a:ext cx="423021" cy="421731"/>
          </a:xfrm>
          <a:prstGeom prst="rect">
            <a:avLst/>
          </a:prstGeom>
        </p:spPr>
      </p:pic>
      <p:sp>
        <p:nvSpPr>
          <p:cNvPr id="7" name="ZoneTexte 6">
            <a:extLst>
              <a:ext uri="{FF2B5EF4-FFF2-40B4-BE49-F238E27FC236}">
                <a16:creationId xmlns:a16="http://schemas.microsoft.com/office/drawing/2014/main" id="{317072EB-CD24-4D98-8698-85771885C8A0}"/>
              </a:ext>
            </a:extLst>
          </p:cNvPr>
          <p:cNvSpPr txBox="1"/>
          <p:nvPr/>
        </p:nvSpPr>
        <p:spPr>
          <a:xfrm>
            <a:off x="931668" y="4016463"/>
            <a:ext cx="7846943" cy="2062103"/>
          </a:xfrm>
          <a:prstGeom prst="rect">
            <a:avLst/>
          </a:prstGeom>
          <a:noFill/>
        </p:spPr>
        <p:txBody>
          <a:bodyPr wrap="square" rtlCol="0">
            <a:spAutoFit/>
          </a:bodyPr>
          <a:lstStyle/>
          <a:p>
            <a:pPr marL="0" lvl="2" algn="just"/>
            <a:r>
              <a:rPr lang="fr-FR" sz="1600" b="1" dirty="0">
                <a:solidFill>
                  <a:schemeClr val="bg1"/>
                </a:solidFill>
              </a:rPr>
              <a:t>Ces deux capteurs ne sont pas étalonnés. Pour l’un comme pour l’autre, il faut déduire de la température remontée la température mesurée à 0°C (ce n’est pas la même pour toutes les cartes !)</a:t>
            </a:r>
          </a:p>
          <a:p>
            <a:pPr marL="0" lvl="2" algn="just"/>
            <a:endParaRPr lang="fr-FR" sz="1600" b="1" dirty="0">
              <a:solidFill>
                <a:schemeClr val="bg1"/>
              </a:solidFill>
            </a:endParaRPr>
          </a:p>
          <a:p>
            <a:pPr marL="0" lvl="2" algn="ctr"/>
            <a:r>
              <a:rPr lang="fr-FR" sz="1600" b="1" dirty="0">
                <a:solidFill>
                  <a:srgbClr val="FF0000"/>
                </a:solidFill>
              </a:rPr>
              <a:t>T correcte = T capteur – T capteur (0°C)</a:t>
            </a:r>
          </a:p>
          <a:p>
            <a:pPr marL="0" lvl="2" algn="just"/>
            <a:r>
              <a:rPr lang="fr-FR" sz="1600" b="1" dirty="0">
                <a:solidFill>
                  <a:srgbClr val="FF0000"/>
                </a:solidFill>
              </a:rPr>
              <a:t> </a:t>
            </a:r>
          </a:p>
          <a:p>
            <a:pPr marL="0" lvl="2" algn="just"/>
            <a:r>
              <a:rPr lang="fr-FR" sz="1600" b="1" dirty="0">
                <a:solidFill>
                  <a:schemeClr val="bg1"/>
                </a:solidFill>
              </a:rPr>
              <a:t>où T capteur(0°C) est la valeur remontée par le HTS221 ou le LPS22HB lorsqu’ils sont placés dans un environnement à 0°C.</a:t>
            </a:r>
          </a:p>
        </p:txBody>
      </p:sp>
      <p:pic>
        <p:nvPicPr>
          <p:cNvPr id="8" name="Image 7">
            <a:extLst>
              <a:ext uri="{FF2B5EF4-FFF2-40B4-BE49-F238E27FC236}">
                <a16:creationId xmlns:a16="http://schemas.microsoft.com/office/drawing/2014/main" id="{DB46A1DD-F27E-4ED4-B933-BCAC04962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838" y="4108431"/>
            <a:ext cx="423021" cy="421731"/>
          </a:xfrm>
          <a:prstGeom prst="rect">
            <a:avLst/>
          </a:prstGeom>
        </p:spPr>
      </p:pic>
      <p:sp>
        <p:nvSpPr>
          <p:cNvPr id="4" name="Espace réservé du numéro de diapositive 3">
            <a:extLst>
              <a:ext uri="{FF2B5EF4-FFF2-40B4-BE49-F238E27FC236}">
                <a16:creationId xmlns:a16="http://schemas.microsoft.com/office/drawing/2014/main" id="{E700D013-B04F-4501-AA2A-FC6504FFABAA}"/>
              </a:ext>
            </a:extLst>
          </p:cNvPr>
          <p:cNvSpPr>
            <a:spLocks noGrp="1"/>
          </p:cNvSpPr>
          <p:nvPr>
            <p:ph type="sldNum" sz="quarter" idx="12"/>
          </p:nvPr>
        </p:nvSpPr>
        <p:spPr>
          <a:xfrm>
            <a:off x="7050544" y="34040"/>
            <a:ext cx="2057400" cy="365125"/>
          </a:xfrm>
        </p:spPr>
        <p:txBody>
          <a:bodyPr/>
          <a:lstStyle/>
          <a:p>
            <a:fld id="{7890B89A-A0DE-4052-B430-B0474622C676}" type="slidenum">
              <a:rPr lang="fr-FR" smtClean="0"/>
              <a:t>7</a:t>
            </a:fld>
            <a:endParaRPr lang="fr-FR" dirty="0"/>
          </a:p>
        </p:txBody>
      </p:sp>
    </p:spTree>
    <p:extLst>
      <p:ext uri="{BB962C8B-B14F-4D97-AF65-F5344CB8AC3E}">
        <p14:creationId xmlns:p14="http://schemas.microsoft.com/office/powerpoint/2010/main" val="198758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1FD336-99E9-475D-B445-68C6D8679266}"/>
              </a:ext>
            </a:extLst>
          </p:cNvPr>
          <p:cNvSpPr>
            <a:spLocks noGrp="1"/>
          </p:cNvSpPr>
          <p:nvPr>
            <p:ph type="title"/>
          </p:nvPr>
        </p:nvSpPr>
        <p:spPr>
          <a:xfrm>
            <a:off x="628650" y="169777"/>
            <a:ext cx="7886700" cy="653183"/>
          </a:xfrm>
          <a:noFill/>
        </p:spPr>
        <p:txBody>
          <a:bodyPr>
            <a:normAutofit/>
          </a:bodyPr>
          <a:lstStyle/>
          <a:p>
            <a:pPr algn="ctr"/>
            <a:r>
              <a:rPr lang="fr-FR" sz="3600" b="1" dirty="0">
                <a:solidFill>
                  <a:schemeClr val="bg1"/>
                </a:solidFill>
              </a:rPr>
              <a:t>Petit glossaire des ondes …</a:t>
            </a:r>
          </a:p>
        </p:txBody>
      </p:sp>
      <p:grpSp>
        <p:nvGrpSpPr>
          <p:cNvPr id="27" name="Groupe 26">
            <a:extLst>
              <a:ext uri="{FF2B5EF4-FFF2-40B4-BE49-F238E27FC236}">
                <a16:creationId xmlns:a16="http://schemas.microsoft.com/office/drawing/2014/main" id="{90590AF5-A731-4CEC-981D-7700F85FE02B}"/>
              </a:ext>
            </a:extLst>
          </p:cNvPr>
          <p:cNvGrpSpPr/>
          <p:nvPr/>
        </p:nvGrpSpPr>
        <p:grpSpPr>
          <a:xfrm>
            <a:off x="871992" y="1104953"/>
            <a:ext cx="4111252" cy="1155247"/>
            <a:chOff x="443263" y="815168"/>
            <a:chExt cx="5208026" cy="1713124"/>
          </a:xfrm>
        </p:grpSpPr>
        <p:grpSp>
          <p:nvGrpSpPr>
            <p:cNvPr id="13" name="Groupe 12">
              <a:extLst>
                <a:ext uri="{FF2B5EF4-FFF2-40B4-BE49-F238E27FC236}">
                  <a16:creationId xmlns:a16="http://schemas.microsoft.com/office/drawing/2014/main" id="{5A96E8FD-9124-48BD-A2BE-C4E13671621D}"/>
                </a:ext>
              </a:extLst>
            </p:cNvPr>
            <p:cNvGrpSpPr/>
            <p:nvPr/>
          </p:nvGrpSpPr>
          <p:grpSpPr>
            <a:xfrm>
              <a:off x="443263" y="815168"/>
              <a:ext cx="5208026" cy="1713124"/>
              <a:chOff x="1402207" y="677708"/>
              <a:chExt cx="3921377" cy="1713124"/>
            </a:xfrm>
          </p:grpSpPr>
          <p:pic>
            <p:nvPicPr>
              <p:cNvPr id="11" name="Image 10">
                <a:extLst>
                  <a:ext uri="{FF2B5EF4-FFF2-40B4-BE49-F238E27FC236}">
                    <a16:creationId xmlns:a16="http://schemas.microsoft.com/office/drawing/2014/main" id="{B777F853-4711-4A91-806F-E2F7FCBB0C54}"/>
                  </a:ext>
                </a:extLst>
              </p:cNvPr>
              <p:cNvPicPr>
                <a:picLocks noChangeAspect="1"/>
              </p:cNvPicPr>
              <p:nvPr/>
            </p:nvPicPr>
            <p:blipFill>
              <a:blip r:embed="rId2"/>
              <a:stretch>
                <a:fillRect/>
              </a:stretch>
            </p:blipFill>
            <p:spPr>
              <a:xfrm flipH="1">
                <a:off x="1402207" y="677708"/>
                <a:ext cx="3921377" cy="1713124"/>
              </a:xfrm>
              <a:prstGeom prst="rect">
                <a:avLst/>
              </a:prstGeom>
            </p:spPr>
          </p:pic>
          <p:sp>
            <p:nvSpPr>
              <p:cNvPr id="5" name="Rectangle 4">
                <a:extLst>
                  <a:ext uri="{FF2B5EF4-FFF2-40B4-BE49-F238E27FC236}">
                    <a16:creationId xmlns:a16="http://schemas.microsoft.com/office/drawing/2014/main" id="{6C95EFCB-B762-48D6-A49A-084DCE78F5D9}"/>
                  </a:ext>
                </a:extLst>
              </p:cNvPr>
              <p:cNvSpPr/>
              <p:nvPr/>
            </p:nvSpPr>
            <p:spPr>
              <a:xfrm>
                <a:off x="2267850" y="803835"/>
                <a:ext cx="3055734" cy="1506134"/>
              </a:xfrm>
              <a:prstGeom prst="rect">
                <a:avLst/>
              </a:prstGeom>
            </p:spPr>
            <p:txBody>
              <a:bodyPr wrap="square">
                <a:spAutoFit/>
              </a:bodyPr>
              <a:lstStyle/>
              <a:p>
                <a:pPr algn="just"/>
                <a:r>
                  <a:rPr lang="fr-FR" sz="1200" b="1" dirty="0"/>
                  <a:t>Near Field Communication (NFC)</a:t>
                </a:r>
              </a:p>
              <a:p>
                <a:pPr algn="just"/>
                <a:r>
                  <a:rPr lang="fr-FR" sz="1200" b="1" dirty="0"/>
                  <a:t>Fréquence</a:t>
                </a:r>
                <a:r>
                  <a:rPr lang="fr-FR" sz="1200" dirty="0"/>
                  <a:t> : 13.56 MHz</a:t>
                </a:r>
              </a:p>
              <a:p>
                <a:pPr algn="just"/>
                <a:r>
                  <a:rPr lang="fr-FR" sz="1200" b="1" dirty="0"/>
                  <a:t>Débits</a:t>
                </a:r>
                <a:r>
                  <a:rPr lang="fr-FR" sz="1200" dirty="0"/>
                  <a:t> : jusqu’à 424 kbit/s</a:t>
                </a:r>
              </a:p>
              <a:p>
                <a:pPr algn="just"/>
                <a:r>
                  <a:rPr lang="fr-FR" sz="1200" b="1" dirty="0"/>
                  <a:t>Portée</a:t>
                </a:r>
                <a:r>
                  <a:rPr lang="fr-FR" sz="1200" dirty="0"/>
                  <a:t> : </a:t>
                </a:r>
                <a:r>
                  <a:rPr lang="fr-FR" sz="1200" b="1" dirty="0"/>
                  <a:t> </a:t>
                </a:r>
                <a:r>
                  <a:rPr lang="fr-FR" sz="1200"/>
                  <a:t>quelques centimètres</a:t>
                </a:r>
                <a:endParaRPr lang="fr-FR" sz="1200" dirty="0"/>
              </a:p>
              <a:p>
                <a:pPr algn="just"/>
                <a:r>
                  <a:rPr lang="fr-FR" sz="1200" b="1" dirty="0"/>
                  <a:t>Applications</a:t>
                </a:r>
                <a:r>
                  <a:rPr lang="fr-FR" sz="1200" dirty="0"/>
                  <a:t> : paiement sans contact, Tags RFID</a:t>
                </a:r>
                <a:endParaRPr lang="fr-FR" sz="1200" b="1" dirty="0"/>
              </a:p>
            </p:txBody>
          </p:sp>
        </p:grpSp>
        <p:pic>
          <p:nvPicPr>
            <p:cNvPr id="20" name="Image 19">
              <a:extLst>
                <a:ext uri="{FF2B5EF4-FFF2-40B4-BE49-F238E27FC236}">
                  <a16:creationId xmlns:a16="http://schemas.microsoft.com/office/drawing/2014/main" id="{A0AC6394-BEAE-4704-BEFB-C6AA44003E4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7770" y="922329"/>
              <a:ext cx="1097280" cy="1544070"/>
            </a:xfrm>
            <a:prstGeom prst="rect">
              <a:avLst/>
            </a:prstGeom>
          </p:spPr>
        </p:pic>
      </p:grpSp>
      <p:grpSp>
        <p:nvGrpSpPr>
          <p:cNvPr id="28" name="Groupe 27">
            <a:extLst>
              <a:ext uri="{FF2B5EF4-FFF2-40B4-BE49-F238E27FC236}">
                <a16:creationId xmlns:a16="http://schemas.microsoft.com/office/drawing/2014/main" id="{280FD45B-4737-4D97-B641-253C29559080}"/>
              </a:ext>
            </a:extLst>
          </p:cNvPr>
          <p:cNvGrpSpPr/>
          <p:nvPr/>
        </p:nvGrpSpPr>
        <p:grpSpPr>
          <a:xfrm>
            <a:off x="275921" y="3408227"/>
            <a:ext cx="4178521" cy="1540935"/>
            <a:chOff x="460839" y="2730927"/>
            <a:chExt cx="4178521" cy="1540935"/>
          </a:xfrm>
        </p:grpSpPr>
        <p:grpSp>
          <p:nvGrpSpPr>
            <p:cNvPr id="14" name="Groupe 13">
              <a:extLst>
                <a:ext uri="{FF2B5EF4-FFF2-40B4-BE49-F238E27FC236}">
                  <a16:creationId xmlns:a16="http://schemas.microsoft.com/office/drawing/2014/main" id="{FAC7D7EE-DC1B-4C59-B9CE-51B103B5FF23}"/>
                </a:ext>
              </a:extLst>
            </p:cNvPr>
            <p:cNvGrpSpPr/>
            <p:nvPr/>
          </p:nvGrpSpPr>
          <p:grpSpPr>
            <a:xfrm>
              <a:off x="498761" y="2891630"/>
              <a:ext cx="4140599" cy="1200177"/>
              <a:chOff x="1392902" y="2695320"/>
              <a:chExt cx="3117659" cy="1200177"/>
            </a:xfrm>
          </p:grpSpPr>
          <p:pic>
            <p:nvPicPr>
              <p:cNvPr id="12" name="Image 11">
                <a:extLst>
                  <a:ext uri="{FF2B5EF4-FFF2-40B4-BE49-F238E27FC236}">
                    <a16:creationId xmlns:a16="http://schemas.microsoft.com/office/drawing/2014/main" id="{91FF16B5-FE8F-493B-A2F7-3F2ED68C7870}"/>
                  </a:ext>
                </a:extLst>
              </p:cNvPr>
              <p:cNvPicPr>
                <a:picLocks noChangeAspect="1"/>
              </p:cNvPicPr>
              <p:nvPr/>
            </p:nvPicPr>
            <p:blipFill>
              <a:blip r:embed="rId2"/>
              <a:stretch>
                <a:fillRect/>
              </a:stretch>
            </p:blipFill>
            <p:spPr>
              <a:xfrm flipH="1">
                <a:off x="1392902" y="2695320"/>
                <a:ext cx="3117659" cy="1200177"/>
              </a:xfrm>
              <a:prstGeom prst="rect">
                <a:avLst/>
              </a:prstGeom>
            </p:spPr>
          </p:pic>
          <p:sp>
            <p:nvSpPr>
              <p:cNvPr id="8" name="Rectangle 7">
                <a:extLst>
                  <a:ext uri="{FF2B5EF4-FFF2-40B4-BE49-F238E27FC236}">
                    <a16:creationId xmlns:a16="http://schemas.microsoft.com/office/drawing/2014/main" id="{41EAC095-9CCB-44C9-9555-17582B83A95D}"/>
                  </a:ext>
                </a:extLst>
              </p:cNvPr>
              <p:cNvSpPr/>
              <p:nvPr/>
            </p:nvSpPr>
            <p:spPr>
              <a:xfrm>
                <a:off x="2435864" y="2879909"/>
                <a:ext cx="2011425" cy="830997"/>
              </a:xfrm>
              <a:prstGeom prst="rect">
                <a:avLst/>
              </a:prstGeom>
            </p:spPr>
            <p:txBody>
              <a:bodyPr wrap="square">
                <a:spAutoFit/>
              </a:bodyPr>
              <a:lstStyle/>
              <a:p>
                <a:pPr algn="just"/>
                <a:r>
                  <a:rPr lang="fr-FR" sz="1200" b="1" dirty="0"/>
                  <a:t>Fréquence</a:t>
                </a:r>
                <a:r>
                  <a:rPr lang="fr-FR" sz="1200" dirty="0"/>
                  <a:t> : 2.4GHz ou 5GHz</a:t>
                </a:r>
              </a:p>
              <a:p>
                <a:pPr algn="just"/>
                <a:r>
                  <a:rPr lang="fr-FR" sz="1200" b="1" dirty="0"/>
                  <a:t>Débit</a:t>
                </a:r>
                <a:r>
                  <a:rPr lang="fr-FR" sz="1200" dirty="0"/>
                  <a:t> : jusqu’à 600 Mbit/s</a:t>
                </a:r>
              </a:p>
              <a:p>
                <a:pPr algn="just"/>
                <a:r>
                  <a:rPr lang="fr-FR" sz="1200" b="1" dirty="0"/>
                  <a:t>Portée</a:t>
                </a:r>
                <a:r>
                  <a:rPr lang="fr-FR" sz="1200" dirty="0"/>
                  <a:t> : 50 à 100 m</a:t>
                </a:r>
              </a:p>
              <a:p>
                <a:pPr algn="just"/>
                <a:r>
                  <a:rPr lang="fr-FR" sz="1200" b="1" dirty="0"/>
                  <a:t>Applications</a:t>
                </a:r>
                <a:r>
                  <a:rPr lang="fr-FR" sz="1200" dirty="0"/>
                  <a:t> : réseaux informatiques …</a:t>
                </a:r>
              </a:p>
            </p:txBody>
          </p:sp>
        </p:grpSp>
        <p:pic>
          <p:nvPicPr>
            <p:cNvPr id="22" name="Image 21">
              <a:extLst>
                <a:ext uri="{FF2B5EF4-FFF2-40B4-BE49-F238E27FC236}">
                  <a16:creationId xmlns:a16="http://schemas.microsoft.com/office/drawing/2014/main" id="{8AA0A8B8-4D55-4DB0-BC6A-7C6BB6FAC28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0839" y="2730927"/>
              <a:ext cx="1540935" cy="1540935"/>
            </a:xfrm>
            <a:prstGeom prst="rect">
              <a:avLst/>
            </a:prstGeom>
          </p:spPr>
        </p:pic>
      </p:grpSp>
      <p:grpSp>
        <p:nvGrpSpPr>
          <p:cNvPr id="78" name="Groupe 77">
            <a:extLst>
              <a:ext uri="{FF2B5EF4-FFF2-40B4-BE49-F238E27FC236}">
                <a16:creationId xmlns:a16="http://schemas.microsoft.com/office/drawing/2014/main" id="{6FAA9739-7C25-4EED-B0A8-E20CB76463E3}"/>
              </a:ext>
            </a:extLst>
          </p:cNvPr>
          <p:cNvGrpSpPr/>
          <p:nvPr/>
        </p:nvGrpSpPr>
        <p:grpSpPr>
          <a:xfrm>
            <a:off x="4767869" y="2063395"/>
            <a:ext cx="4272692" cy="1247912"/>
            <a:chOff x="4767869" y="2068108"/>
            <a:chExt cx="4272692" cy="1247912"/>
          </a:xfrm>
        </p:grpSpPr>
        <p:grpSp>
          <p:nvGrpSpPr>
            <p:cNvPr id="42" name="Groupe 41">
              <a:extLst>
                <a:ext uri="{FF2B5EF4-FFF2-40B4-BE49-F238E27FC236}">
                  <a16:creationId xmlns:a16="http://schemas.microsoft.com/office/drawing/2014/main" id="{421CECA1-D317-44AA-AB1E-3E8154724403}"/>
                </a:ext>
              </a:extLst>
            </p:cNvPr>
            <p:cNvGrpSpPr/>
            <p:nvPr/>
          </p:nvGrpSpPr>
          <p:grpSpPr>
            <a:xfrm rot="10800000">
              <a:off x="4767869" y="2115843"/>
              <a:ext cx="4272692" cy="1200177"/>
              <a:chOff x="1293443" y="2695320"/>
              <a:chExt cx="3217118" cy="1200177"/>
            </a:xfrm>
          </p:grpSpPr>
          <p:pic>
            <p:nvPicPr>
              <p:cNvPr id="44" name="Image 43">
                <a:extLst>
                  <a:ext uri="{FF2B5EF4-FFF2-40B4-BE49-F238E27FC236}">
                    <a16:creationId xmlns:a16="http://schemas.microsoft.com/office/drawing/2014/main" id="{EDE732B2-E740-4435-8651-5F8C5EE5B725}"/>
                  </a:ext>
                </a:extLst>
              </p:cNvPr>
              <p:cNvPicPr>
                <a:picLocks noChangeAspect="1"/>
              </p:cNvPicPr>
              <p:nvPr/>
            </p:nvPicPr>
            <p:blipFill>
              <a:blip r:embed="rId2"/>
              <a:stretch>
                <a:fillRect/>
              </a:stretch>
            </p:blipFill>
            <p:spPr>
              <a:xfrm flipH="1">
                <a:off x="1392902" y="2695320"/>
                <a:ext cx="3117659" cy="1200177"/>
              </a:xfrm>
              <a:prstGeom prst="rect">
                <a:avLst/>
              </a:prstGeom>
            </p:spPr>
          </p:pic>
          <p:sp>
            <p:nvSpPr>
              <p:cNvPr id="45" name="Rectangle 44">
                <a:extLst>
                  <a:ext uri="{FF2B5EF4-FFF2-40B4-BE49-F238E27FC236}">
                    <a16:creationId xmlns:a16="http://schemas.microsoft.com/office/drawing/2014/main" id="{8F05FEB0-4FC0-4566-8DDD-71EA5618A4FB}"/>
                  </a:ext>
                </a:extLst>
              </p:cNvPr>
              <p:cNvSpPr/>
              <p:nvPr/>
            </p:nvSpPr>
            <p:spPr>
              <a:xfrm rot="10800000">
                <a:off x="1293443" y="2846670"/>
                <a:ext cx="1488941" cy="830997"/>
              </a:xfrm>
              <a:prstGeom prst="rect">
                <a:avLst/>
              </a:prstGeom>
            </p:spPr>
            <p:txBody>
              <a:bodyPr wrap="square">
                <a:spAutoFit/>
              </a:bodyPr>
              <a:lstStyle/>
              <a:p>
                <a:pPr algn="just"/>
                <a:r>
                  <a:rPr lang="fr-FR" sz="1200" b="1" dirty="0"/>
                  <a:t>Fréquence</a:t>
                </a:r>
                <a:r>
                  <a:rPr lang="fr-FR" sz="1200" dirty="0"/>
                  <a:t> : 864 MHz</a:t>
                </a:r>
              </a:p>
              <a:p>
                <a:pPr algn="just"/>
                <a:r>
                  <a:rPr lang="fr-FR" sz="1200" b="1" dirty="0"/>
                  <a:t>Débit</a:t>
                </a:r>
                <a:r>
                  <a:rPr lang="fr-FR" sz="1200" dirty="0"/>
                  <a:t> : jusqu’à 250 Kb/s</a:t>
                </a:r>
              </a:p>
              <a:p>
                <a:pPr algn="just"/>
                <a:r>
                  <a:rPr lang="fr-FR" sz="1200" b="1" dirty="0"/>
                  <a:t>Portée</a:t>
                </a:r>
                <a:r>
                  <a:rPr lang="fr-FR" sz="1200" dirty="0"/>
                  <a:t> : ~10 m</a:t>
                </a:r>
              </a:p>
              <a:p>
                <a:pPr algn="just"/>
                <a:r>
                  <a:rPr lang="fr-FR" sz="1200" b="1" dirty="0"/>
                  <a:t>Applications</a:t>
                </a:r>
                <a:r>
                  <a:rPr lang="fr-FR" sz="1200" dirty="0"/>
                  <a:t> : domotique</a:t>
                </a:r>
              </a:p>
            </p:txBody>
          </p:sp>
        </p:grpSp>
        <p:grpSp>
          <p:nvGrpSpPr>
            <p:cNvPr id="65" name="Groupe 64">
              <a:extLst>
                <a:ext uri="{FF2B5EF4-FFF2-40B4-BE49-F238E27FC236}">
                  <a16:creationId xmlns:a16="http://schemas.microsoft.com/office/drawing/2014/main" id="{1B6E4982-D8C0-4D3F-97BE-B39EC479BAAE}"/>
                </a:ext>
              </a:extLst>
            </p:cNvPr>
            <p:cNvGrpSpPr/>
            <p:nvPr/>
          </p:nvGrpSpPr>
          <p:grpSpPr>
            <a:xfrm>
              <a:off x="4891481" y="2068108"/>
              <a:ext cx="2453443" cy="1037688"/>
              <a:chOff x="4895637" y="2130457"/>
              <a:chExt cx="2453443" cy="1037688"/>
            </a:xfrm>
          </p:grpSpPr>
          <p:pic>
            <p:nvPicPr>
              <p:cNvPr id="33" name="Image 32">
                <a:extLst>
                  <a:ext uri="{FF2B5EF4-FFF2-40B4-BE49-F238E27FC236}">
                    <a16:creationId xmlns:a16="http://schemas.microsoft.com/office/drawing/2014/main" id="{A4C4E189-FE4D-41A1-A3FE-D2D2B6162E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5637" y="2417493"/>
                <a:ext cx="1967695" cy="750652"/>
              </a:xfrm>
              <a:prstGeom prst="rect">
                <a:avLst/>
              </a:prstGeom>
            </p:spPr>
          </p:pic>
          <p:sp>
            <p:nvSpPr>
              <p:cNvPr id="58" name="ZoneTexte 57">
                <a:extLst>
                  <a:ext uri="{FF2B5EF4-FFF2-40B4-BE49-F238E27FC236}">
                    <a16:creationId xmlns:a16="http://schemas.microsoft.com/office/drawing/2014/main" id="{70E2B86B-C0DB-48AD-847A-748E2F9168C1}"/>
                  </a:ext>
                </a:extLst>
              </p:cNvPr>
              <p:cNvSpPr txBox="1"/>
              <p:nvPr/>
            </p:nvSpPr>
            <p:spPr>
              <a:xfrm>
                <a:off x="5284732" y="2130457"/>
                <a:ext cx="2064348" cy="307777"/>
              </a:xfrm>
              <a:prstGeom prst="rect">
                <a:avLst/>
              </a:prstGeom>
              <a:noFill/>
            </p:spPr>
            <p:txBody>
              <a:bodyPr wrap="none" rtlCol="0">
                <a:spAutoFit/>
              </a:bodyPr>
              <a:lstStyle/>
              <a:p>
                <a:r>
                  <a:rPr lang="fr-FR" sz="1400" dirty="0">
                    <a:solidFill>
                      <a:srgbClr val="C00000"/>
                    </a:solidFill>
                  </a:rPr>
                  <a:t>Très basse consommation</a:t>
                </a:r>
              </a:p>
            </p:txBody>
          </p:sp>
        </p:grpSp>
      </p:grpSp>
      <p:grpSp>
        <p:nvGrpSpPr>
          <p:cNvPr id="64" name="Groupe 63">
            <a:extLst>
              <a:ext uri="{FF2B5EF4-FFF2-40B4-BE49-F238E27FC236}">
                <a16:creationId xmlns:a16="http://schemas.microsoft.com/office/drawing/2014/main" id="{6E2A37EF-A2BC-46D6-9BB4-40DFC4447FED}"/>
              </a:ext>
            </a:extLst>
          </p:cNvPr>
          <p:cNvGrpSpPr/>
          <p:nvPr/>
        </p:nvGrpSpPr>
        <p:grpSpPr>
          <a:xfrm>
            <a:off x="497623" y="2277557"/>
            <a:ext cx="4222009" cy="1239050"/>
            <a:chOff x="501779" y="2339906"/>
            <a:chExt cx="4222009" cy="1239050"/>
          </a:xfrm>
        </p:grpSpPr>
        <p:grpSp>
          <p:nvGrpSpPr>
            <p:cNvPr id="29" name="Groupe 28">
              <a:extLst>
                <a:ext uri="{FF2B5EF4-FFF2-40B4-BE49-F238E27FC236}">
                  <a16:creationId xmlns:a16="http://schemas.microsoft.com/office/drawing/2014/main" id="{63908EB0-1DBF-4E66-A405-BE019373AF3F}"/>
                </a:ext>
              </a:extLst>
            </p:cNvPr>
            <p:cNvGrpSpPr/>
            <p:nvPr/>
          </p:nvGrpSpPr>
          <p:grpSpPr>
            <a:xfrm>
              <a:off x="501779" y="2378779"/>
              <a:ext cx="4222009" cy="1200177"/>
              <a:chOff x="-4515634" y="6060054"/>
              <a:chExt cx="4740551" cy="1200177"/>
            </a:xfrm>
          </p:grpSpPr>
          <p:grpSp>
            <p:nvGrpSpPr>
              <p:cNvPr id="16" name="Groupe 15">
                <a:extLst>
                  <a:ext uri="{FF2B5EF4-FFF2-40B4-BE49-F238E27FC236}">
                    <a16:creationId xmlns:a16="http://schemas.microsoft.com/office/drawing/2014/main" id="{376DDC69-A8B9-44E5-8FE7-2DCC2E049E58}"/>
                  </a:ext>
                </a:extLst>
              </p:cNvPr>
              <p:cNvGrpSpPr/>
              <p:nvPr/>
            </p:nvGrpSpPr>
            <p:grpSpPr>
              <a:xfrm>
                <a:off x="-4427752" y="6060054"/>
                <a:ext cx="4652669" cy="1200177"/>
                <a:chOff x="-2120298" y="5891160"/>
                <a:chExt cx="3503221" cy="1200177"/>
              </a:xfrm>
            </p:grpSpPr>
            <p:pic>
              <p:nvPicPr>
                <p:cNvPr id="15" name="Image 14">
                  <a:extLst>
                    <a:ext uri="{FF2B5EF4-FFF2-40B4-BE49-F238E27FC236}">
                      <a16:creationId xmlns:a16="http://schemas.microsoft.com/office/drawing/2014/main" id="{D904F33E-759A-486D-BCB7-417C1A070F6B}"/>
                    </a:ext>
                  </a:extLst>
                </p:cNvPr>
                <p:cNvPicPr>
                  <a:picLocks noChangeAspect="1"/>
                </p:cNvPicPr>
                <p:nvPr/>
              </p:nvPicPr>
              <p:blipFill>
                <a:blip r:embed="rId2"/>
                <a:stretch>
                  <a:fillRect/>
                </a:stretch>
              </p:blipFill>
              <p:spPr>
                <a:xfrm flipH="1">
                  <a:off x="-2120298" y="5891160"/>
                  <a:ext cx="3503221" cy="1200177"/>
                </a:xfrm>
                <a:prstGeom prst="rect">
                  <a:avLst/>
                </a:prstGeom>
              </p:spPr>
            </p:pic>
            <p:sp>
              <p:nvSpPr>
                <p:cNvPr id="10" name="Rectangle 9">
                  <a:extLst>
                    <a:ext uri="{FF2B5EF4-FFF2-40B4-BE49-F238E27FC236}">
                      <a16:creationId xmlns:a16="http://schemas.microsoft.com/office/drawing/2014/main" id="{0E17A682-1FE1-4CC3-A44F-C8EE6EC806BA}"/>
                    </a:ext>
                  </a:extLst>
                </p:cNvPr>
                <p:cNvSpPr/>
                <p:nvPr/>
              </p:nvSpPr>
              <p:spPr>
                <a:xfrm>
                  <a:off x="-1467658" y="6062803"/>
                  <a:ext cx="2718870" cy="1015663"/>
                </a:xfrm>
                <a:prstGeom prst="rect">
                  <a:avLst/>
                </a:prstGeom>
              </p:spPr>
              <p:txBody>
                <a:bodyPr wrap="square">
                  <a:spAutoFit/>
                </a:bodyPr>
                <a:lstStyle/>
                <a:p>
                  <a:pPr algn="just"/>
                  <a:r>
                    <a:rPr lang="fr-FR" sz="1200" b="1" dirty="0"/>
                    <a:t>Bluetooth</a:t>
                  </a:r>
                  <a:r>
                    <a:rPr lang="fr-FR" sz="1200" dirty="0"/>
                    <a:t> et </a:t>
                  </a:r>
                  <a:r>
                    <a:rPr lang="fr-FR" sz="1200" b="1" dirty="0"/>
                    <a:t>Bluetooth LE </a:t>
                  </a:r>
                  <a:r>
                    <a:rPr lang="fr-FR" sz="1200" dirty="0"/>
                    <a:t>(Nokia)</a:t>
                  </a:r>
                </a:p>
                <a:p>
                  <a:pPr algn="just"/>
                  <a:r>
                    <a:rPr lang="fr-FR" sz="1200" b="1" dirty="0"/>
                    <a:t>Fréquence</a:t>
                  </a:r>
                  <a:r>
                    <a:rPr lang="fr-FR" sz="1200" dirty="0"/>
                    <a:t> : 2.4 GHz</a:t>
                  </a:r>
                </a:p>
                <a:p>
                  <a:pPr algn="just"/>
                  <a:r>
                    <a:rPr lang="fr-FR" sz="1200" b="1" dirty="0"/>
                    <a:t>Débit</a:t>
                  </a:r>
                  <a:r>
                    <a:rPr lang="fr-FR" sz="1200" dirty="0"/>
                    <a:t> : 1 Mb/s</a:t>
                  </a:r>
                </a:p>
                <a:p>
                  <a:pPr algn="just"/>
                  <a:r>
                    <a:rPr lang="fr-FR" sz="1200" b="1" dirty="0"/>
                    <a:t>Portée : ~ 10 m</a:t>
                  </a:r>
                </a:p>
                <a:p>
                  <a:pPr algn="just"/>
                  <a:r>
                    <a:rPr lang="fr-FR" sz="1200" b="1" dirty="0"/>
                    <a:t>Application</a:t>
                  </a:r>
                  <a:r>
                    <a:rPr lang="fr-FR" sz="1200" dirty="0"/>
                    <a:t> : supprimer les liaisons filaires. </a:t>
                  </a:r>
                </a:p>
              </p:txBody>
            </p:sp>
          </p:grpSp>
          <p:pic>
            <p:nvPicPr>
              <p:cNvPr id="24" name="Image 23">
                <a:extLst>
                  <a:ext uri="{FF2B5EF4-FFF2-40B4-BE49-F238E27FC236}">
                    <a16:creationId xmlns:a16="http://schemas.microsoft.com/office/drawing/2014/main" id="{36F34DE0-9B26-46F4-9502-D76CB61B6B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5634" y="6123146"/>
                <a:ext cx="1097201" cy="1097201"/>
              </a:xfrm>
              <a:prstGeom prst="rect">
                <a:avLst/>
              </a:prstGeom>
            </p:spPr>
          </p:pic>
        </p:grpSp>
        <p:sp>
          <p:nvSpPr>
            <p:cNvPr id="61" name="ZoneTexte 60">
              <a:extLst>
                <a:ext uri="{FF2B5EF4-FFF2-40B4-BE49-F238E27FC236}">
                  <a16:creationId xmlns:a16="http://schemas.microsoft.com/office/drawing/2014/main" id="{3C1D5691-0401-4A56-B107-B6B4FCD7270D}"/>
                </a:ext>
              </a:extLst>
            </p:cNvPr>
            <p:cNvSpPr txBox="1"/>
            <p:nvPr/>
          </p:nvSpPr>
          <p:spPr>
            <a:xfrm>
              <a:off x="1737309" y="2339906"/>
              <a:ext cx="2064348" cy="307777"/>
            </a:xfrm>
            <a:prstGeom prst="rect">
              <a:avLst/>
            </a:prstGeom>
            <a:noFill/>
          </p:spPr>
          <p:txBody>
            <a:bodyPr wrap="none" rtlCol="0">
              <a:spAutoFit/>
            </a:bodyPr>
            <a:lstStyle/>
            <a:p>
              <a:r>
                <a:rPr lang="fr-FR" sz="1400" dirty="0">
                  <a:solidFill>
                    <a:srgbClr val="C00000"/>
                  </a:solidFill>
                </a:rPr>
                <a:t>Très basse consommation</a:t>
              </a:r>
            </a:p>
          </p:txBody>
        </p:sp>
      </p:grpSp>
      <p:grpSp>
        <p:nvGrpSpPr>
          <p:cNvPr id="67" name="Groupe 66">
            <a:extLst>
              <a:ext uri="{FF2B5EF4-FFF2-40B4-BE49-F238E27FC236}">
                <a16:creationId xmlns:a16="http://schemas.microsoft.com/office/drawing/2014/main" id="{646D02F5-DFE0-4A70-BD76-1F1651F9ED47}"/>
              </a:ext>
            </a:extLst>
          </p:cNvPr>
          <p:cNvGrpSpPr/>
          <p:nvPr/>
        </p:nvGrpSpPr>
        <p:grpSpPr>
          <a:xfrm>
            <a:off x="4101354" y="4581450"/>
            <a:ext cx="4382951" cy="1266546"/>
            <a:chOff x="4105510" y="4643799"/>
            <a:chExt cx="4382951" cy="1266546"/>
          </a:xfrm>
        </p:grpSpPr>
        <p:grpSp>
          <p:nvGrpSpPr>
            <p:cNvPr id="57" name="Groupe 56">
              <a:extLst>
                <a:ext uri="{FF2B5EF4-FFF2-40B4-BE49-F238E27FC236}">
                  <a16:creationId xmlns:a16="http://schemas.microsoft.com/office/drawing/2014/main" id="{52C156FF-7F0A-4959-9FAA-023018B62BF1}"/>
                </a:ext>
              </a:extLst>
            </p:cNvPr>
            <p:cNvGrpSpPr/>
            <p:nvPr/>
          </p:nvGrpSpPr>
          <p:grpSpPr>
            <a:xfrm>
              <a:off x="4105510" y="4673878"/>
              <a:ext cx="4382951" cy="1200177"/>
              <a:chOff x="4105510" y="4673878"/>
              <a:chExt cx="4382951" cy="1200177"/>
            </a:xfrm>
          </p:grpSpPr>
          <p:grpSp>
            <p:nvGrpSpPr>
              <p:cNvPr id="51" name="Groupe 50">
                <a:extLst>
                  <a:ext uri="{FF2B5EF4-FFF2-40B4-BE49-F238E27FC236}">
                    <a16:creationId xmlns:a16="http://schemas.microsoft.com/office/drawing/2014/main" id="{CD45BE0E-1C97-438B-83B1-4B00533C5C64}"/>
                  </a:ext>
                </a:extLst>
              </p:cNvPr>
              <p:cNvGrpSpPr/>
              <p:nvPr/>
            </p:nvGrpSpPr>
            <p:grpSpPr>
              <a:xfrm rot="10800000">
                <a:off x="4254370" y="4673878"/>
                <a:ext cx="4234091" cy="1200177"/>
                <a:chOff x="1322507" y="2695320"/>
                <a:chExt cx="3188054" cy="1200177"/>
              </a:xfrm>
            </p:grpSpPr>
            <p:pic>
              <p:nvPicPr>
                <p:cNvPr id="52" name="Image 51">
                  <a:extLst>
                    <a:ext uri="{FF2B5EF4-FFF2-40B4-BE49-F238E27FC236}">
                      <a16:creationId xmlns:a16="http://schemas.microsoft.com/office/drawing/2014/main" id="{17470091-81F1-4C9A-9B21-8C4256094ABD}"/>
                    </a:ext>
                  </a:extLst>
                </p:cNvPr>
                <p:cNvPicPr>
                  <a:picLocks noChangeAspect="1"/>
                </p:cNvPicPr>
                <p:nvPr/>
              </p:nvPicPr>
              <p:blipFill>
                <a:blip r:embed="rId2"/>
                <a:stretch>
                  <a:fillRect/>
                </a:stretch>
              </p:blipFill>
              <p:spPr>
                <a:xfrm flipH="1">
                  <a:off x="1392902" y="2695320"/>
                  <a:ext cx="3117659" cy="1200177"/>
                </a:xfrm>
                <a:prstGeom prst="rect">
                  <a:avLst/>
                </a:prstGeom>
              </p:spPr>
            </p:pic>
            <p:sp>
              <p:nvSpPr>
                <p:cNvPr id="53" name="Rectangle 52">
                  <a:extLst>
                    <a:ext uri="{FF2B5EF4-FFF2-40B4-BE49-F238E27FC236}">
                      <a16:creationId xmlns:a16="http://schemas.microsoft.com/office/drawing/2014/main" id="{50052766-6668-4E1B-AF80-0386C758A422}"/>
                    </a:ext>
                  </a:extLst>
                </p:cNvPr>
                <p:cNvSpPr/>
                <p:nvPr/>
              </p:nvSpPr>
              <p:spPr>
                <a:xfrm rot="10800000">
                  <a:off x="1322507" y="2834831"/>
                  <a:ext cx="1783751" cy="830997"/>
                </a:xfrm>
                <a:prstGeom prst="rect">
                  <a:avLst/>
                </a:prstGeom>
              </p:spPr>
              <p:txBody>
                <a:bodyPr wrap="square">
                  <a:spAutoFit/>
                </a:bodyPr>
                <a:lstStyle/>
                <a:p>
                  <a:pPr algn="just"/>
                  <a:r>
                    <a:rPr lang="fr-FR" sz="1200" b="1" dirty="0"/>
                    <a:t>Fréquences</a:t>
                  </a:r>
                  <a:r>
                    <a:rPr lang="fr-FR" sz="1200" dirty="0"/>
                    <a:t> : ISM 868 MHz</a:t>
                  </a:r>
                </a:p>
                <a:p>
                  <a:pPr algn="just"/>
                  <a:r>
                    <a:rPr lang="fr-FR" sz="1200" b="1" dirty="0"/>
                    <a:t>Débit</a:t>
                  </a:r>
                  <a:r>
                    <a:rPr lang="fr-FR" sz="1200" dirty="0"/>
                    <a:t> : qqes Kb/s</a:t>
                  </a:r>
                </a:p>
                <a:p>
                  <a:pPr algn="just"/>
                  <a:r>
                    <a:rPr lang="fr-FR" sz="1200" b="1" dirty="0"/>
                    <a:t>Portée</a:t>
                  </a:r>
                  <a:r>
                    <a:rPr lang="fr-FR" sz="1200" dirty="0"/>
                    <a:t> : 5 à 15 km</a:t>
                  </a:r>
                </a:p>
                <a:p>
                  <a:pPr algn="just"/>
                  <a:r>
                    <a:rPr lang="fr-FR" sz="1200" b="1" dirty="0"/>
                    <a:t>Applications</a:t>
                  </a:r>
                  <a:r>
                    <a:rPr lang="fr-FR" sz="1200" dirty="0"/>
                    <a:t> : capteurs extérieurs</a:t>
                  </a:r>
                </a:p>
              </p:txBody>
            </p:sp>
          </p:grpSp>
          <p:pic>
            <p:nvPicPr>
              <p:cNvPr id="56" name="Image 55">
                <a:extLst>
                  <a:ext uri="{FF2B5EF4-FFF2-40B4-BE49-F238E27FC236}">
                    <a16:creationId xmlns:a16="http://schemas.microsoft.com/office/drawing/2014/main" id="{7923C3B3-A326-487E-8631-BF6D7B20B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5510" y="4806144"/>
                <a:ext cx="2162792" cy="995333"/>
              </a:xfrm>
              <a:prstGeom prst="rect">
                <a:avLst/>
              </a:prstGeom>
            </p:spPr>
          </p:pic>
        </p:grpSp>
        <p:sp>
          <p:nvSpPr>
            <p:cNvPr id="60" name="ZoneTexte 59">
              <a:extLst>
                <a:ext uri="{FF2B5EF4-FFF2-40B4-BE49-F238E27FC236}">
                  <a16:creationId xmlns:a16="http://schemas.microsoft.com/office/drawing/2014/main" id="{625DD5C8-4FEE-440E-BA86-3DD8517E3CF6}"/>
                </a:ext>
              </a:extLst>
            </p:cNvPr>
            <p:cNvSpPr txBox="1"/>
            <p:nvPr/>
          </p:nvSpPr>
          <p:spPr>
            <a:xfrm>
              <a:off x="5185590" y="4643799"/>
              <a:ext cx="2064348" cy="307777"/>
            </a:xfrm>
            <a:prstGeom prst="rect">
              <a:avLst/>
            </a:prstGeom>
            <a:noFill/>
          </p:spPr>
          <p:txBody>
            <a:bodyPr wrap="none" rtlCol="0">
              <a:spAutoFit/>
            </a:bodyPr>
            <a:lstStyle/>
            <a:p>
              <a:r>
                <a:rPr lang="fr-FR" sz="1400" dirty="0">
                  <a:solidFill>
                    <a:srgbClr val="C00000"/>
                  </a:solidFill>
                </a:rPr>
                <a:t>Très basse consommation</a:t>
              </a:r>
            </a:p>
          </p:txBody>
        </p:sp>
        <p:sp>
          <p:nvSpPr>
            <p:cNvPr id="62" name="ZoneTexte 61">
              <a:extLst>
                <a:ext uri="{FF2B5EF4-FFF2-40B4-BE49-F238E27FC236}">
                  <a16:creationId xmlns:a16="http://schemas.microsoft.com/office/drawing/2014/main" id="{519A9147-8AEE-492E-A228-DF38CA768429}"/>
                </a:ext>
              </a:extLst>
            </p:cNvPr>
            <p:cNvSpPr txBox="1"/>
            <p:nvPr/>
          </p:nvSpPr>
          <p:spPr>
            <a:xfrm>
              <a:off x="4371147" y="5602568"/>
              <a:ext cx="1738809" cy="307777"/>
            </a:xfrm>
            <a:prstGeom prst="rect">
              <a:avLst/>
            </a:prstGeom>
            <a:noFill/>
          </p:spPr>
          <p:txBody>
            <a:bodyPr wrap="none" rtlCol="0">
              <a:spAutoFit/>
            </a:bodyPr>
            <a:lstStyle/>
            <a:p>
              <a:r>
                <a:rPr lang="fr-FR" sz="1400" dirty="0">
                  <a:solidFill>
                    <a:srgbClr val="C00000"/>
                  </a:solidFill>
                </a:rPr>
                <a:t>Utilise le réseau GSM</a:t>
              </a:r>
            </a:p>
          </p:txBody>
        </p:sp>
      </p:grpSp>
      <p:grpSp>
        <p:nvGrpSpPr>
          <p:cNvPr id="66" name="Groupe 65">
            <a:extLst>
              <a:ext uri="{FF2B5EF4-FFF2-40B4-BE49-F238E27FC236}">
                <a16:creationId xmlns:a16="http://schemas.microsoft.com/office/drawing/2014/main" id="{0535DDE0-3CBE-44E4-BADB-CA9048AF9024}"/>
              </a:ext>
            </a:extLst>
          </p:cNvPr>
          <p:cNvGrpSpPr/>
          <p:nvPr/>
        </p:nvGrpSpPr>
        <p:grpSpPr>
          <a:xfrm>
            <a:off x="4501010" y="3308573"/>
            <a:ext cx="4150983" cy="1299364"/>
            <a:chOff x="4505166" y="3370922"/>
            <a:chExt cx="4150983" cy="1299364"/>
          </a:xfrm>
        </p:grpSpPr>
        <p:grpSp>
          <p:nvGrpSpPr>
            <p:cNvPr id="47" name="Groupe 46">
              <a:extLst>
                <a:ext uri="{FF2B5EF4-FFF2-40B4-BE49-F238E27FC236}">
                  <a16:creationId xmlns:a16="http://schemas.microsoft.com/office/drawing/2014/main" id="{E786941C-FA12-4024-88ED-B8ABB496C791}"/>
                </a:ext>
              </a:extLst>
            </p:cNvPr>
            <p:cNvGrpSpPr/>
            <p:nvPr/>
          </p:nvGrpSpPr>
          <p:grpSpPr>
            <a:xfrm rot="10800000">
              <a:off x="4515551" y="3421378"/>
              <a:ext cx="4140598" cy="1200177"/>
              <a:chOff x="1392902" y="2695320"/>
              <a:chExt cx="3117659" cy="1200177"/>
            </a:xfrm>
          </p:grpSpPr>
          <p:pic>
            <p:nvPicPr>
              <p:cNvPr id="49" name="Image 48">
                <a:extLst>
                  <a:ext uri="{FF2B5EF4-FFF2-40B4-BE49-F238E27FC236}">
                    <a16:creationId xmlns:a16="http://schemas.microsoft.com/office/drawing/2014/main" id="{2267C698-1F7A-4EBC-B1CF-05AF5412A88F}"/>
                  </a:ext>
                </a:extLst>
              </p:cNvPr>
              <p:cNvPicPr>
                <a:picLocks noChangeAspect="1"/>
              </p:cNvPicPr>
              <p:nvPr/>
            </p:nvPicPr>
            <p:blipFill>
              <a:blip r:embed="rId2"/>
              <a:stretch>
                <a:fillRect/>
              </a:stretch>
            </p:blipFill>
            <p:spPr>
              <a:xfrm flipH="1">
                <a:off x="1392902" y="2695320"/>
                <a:ext cx="3117659" cy="1200177"/>
              </a:xfrm>
              <a:prstGeom prst="rect">
                <a:avLst/>
              </a:prstGeom>
            </p:spPr>
          </p:pic>
          <p:sp>
            <p:nvSpPr>
              <p:cNvPr id="50" name="Rectangle 49">
                <a:extLst>
                  <a:ext uri="{FF2B5EF4-FFF2-40B4-BE49-F238E27FC236}">
                    <a16:creationId xmlns:a16="http://schemas.microsoft.com/office/drawing/2014/main" id="{163F8426-0DB9-4A78-80C6-A5D4F99CFA33}"/>
                  </a:ext>
                </a:extLst>
              </p:cNvPr>
              <p:cNvSpPr/>
              <p:nvPr/>
            </p:nvSpPr>
            <p:spPr>
              <a:xfrm rot="10800000">
                <a:off x="1392902" y="2854599"/>
                <a:ext cx="1712843" cy="830997"/>
              </a:xfrm>
              <a:prstGeom prst="rect">
                <a:avLst/>
              </a:prstGeom>
            </p:spPr>
            <p:txBody>
              <a:bodyPr wrap="square">
                <a:spAutoFit/>
              </a:bodyPr>
              <a:lstStyle/>
              <a:p>
                <a:pPr algn="just"/>
                <a:r>
                  <a:rPr lang="fr-FR" sz="1200" b="1" dirty="0"/>
                  <a:t>Fréquence</a:t>
                </a:r>
                <a:r>
                  <a:rPr lang="fr-FR" sz="1200" dirty="0"/>
                  <a:t> : ISM 868 MHz</a:t>
                </a:r>
              </a:p>
              <a:p>
                <a:pPr algn="just"/>
                <a:r>
                  <a:rPr lang="fr-FR" sz="1200" b="1" dirty="0"/>
                  <a:t>Débit</a:t>
                </a:r>
                <a:r>
                  <a:rPr lang="fr-FR" sz="1200" dirty="0"/>
                  <a:t> : 27 Kb/s</a:t>
                </a:r>
              </a:p>
              <a:p>
                <a:pPr algn="just"/>
                <a:r>
                  <a:rPr lang="fr-FR" sz="1200" b="1" dirty="0"/>
                  <a:t>Portée</a:t>
                </a:r>
                <a:r>
                  <a:rPr lang="fr-FR" sz="1200" dirty="0"/>
                  <a:t> : 5 à 15 km</a:t>
                </a:r>
              </a:p>
              <a:p>
                <a:pPr algn="just"/>
                <a:r>
                  <a:rPr lang="fr-FR" sz="1200" b="1" dirty="0"/>
                  <a:t>Applications</a:t>
                </a:r>
                <a:r>
                  <a:rPr lang="fr-FR" sz="1200" dirty="0"/>
                  <a:t> : capteurs extérieurs</a:t>
                </a:r>
              </a:p>
            </p:txBody>
          </p:sp>
        </p:grpSp>
        <p:pic>
          <p:nvPicPr>
            <p:cNvPr id="31" name="Image 30">
              <a:extLst>
                <a:ext uri="{FF2B5EF4-FFF2-40B4-BE49-F238E27FC236}">
                  <a16:creationId xmlns:a16="http://schemas.microsoft.com/office/drawing/2014/main" id="{D4A02CC5-ED64-45FC-AF2A-557FB2C4056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23788" y="3587101"/>
              <a:ext cx="1385268" cy="861252"/>
            </a:xfrm>
            <a:prstGeom prst="rect">
              <a:avLst/>
            </a:prstGeom>
          </p:spPr>
        </p:pic>
        <p:sp>
          <p:nvSpPr>
            <p:cNvPr id="59" name="ZoneTexte 58">
              <a:extLst>
                <a:ext uri="{FF2B5EF4-FFF2-40B4-BE49-F238E27FC236}">
                  <a16:creationId xmlns:a16="http://schemas.microsoft.com/office/drawing/2014/main" id="{A24FECDD-B247-4DDE-A020-5AA82960DB91}"/>
                </a:ext>
              </a:extLst>
            </p:cNvPr>
            <p:cNvSpPr txBox="1"/>
            <p:nvPr/>
          </p:nvSpPr>
          <p:spPr>
            <a:xfrm>
              <a:off x="5240552" y="3370922"/>
              <a:ext cx="2064348" cy="307777"/>
            </a:xfrm>
            <a:prstGeom prst="rect">
              <a:avLst/>
            </a:prstGeom>
            <a:noFill/>
          </p:spPr>
          <p:txBody>
            <a:bodyPr wrap="none" rtlCol="0">
              <a:spAutoFit/>
            </a:bodyPr>
            <a:lstStyle/>
            <a:p>
              <a:r>
                <a:rPr lang="fr-FR" sz="1400" dirty="0">
                  <a:solidFill>
                    <a:srgbClr val="C00000"/>
                  </a:solidFill>
                </a:rPr>
                <a:t>Très basse consommation</a:t>
              </a:r>
            </a:p>
          </p:txBody>
        </p:sp>
        <p:sp>
          <p:nvSpPr>
            <p:cNvPr id="63" name="ZoneTexte 62">
              <a:extLst>
                <a:ext uri="{FF2B5EF4-FFF2-40B4-BE49-F238E27FC236}">
                  <a16:creationId xmlns:a16="http://schemas.microsoft.com/office/drawing/2014/main" id="{57650CB0-FE7F-430A-8031-D178C3A7568B}"/>
                </a:ext>
              </a:extLst>
            </p:cNvPr>
            <p:cNvSpPr txBox="1"/>
            <p:nvPr/>
          </p:nvSpPr>
          <p:spPr>
            <a:xfrm>
              <a:off x="4505166" y="4362509"/>
              <a:ext cx="1738809" cy="307777"/>
            </a:xfrm>
            <a:prstGeom prst="rect">
              <a:avLst/>
            </a:prstGeom>
            <a:noFill/>
          </p:spPr>
          <p:txBody>
            <a:bodyPr wrap="none" rtlCol="0">
              <a:spAutoFit/>
            </a:bodyPr>
            <a:lstStyle/>
            <a:p>
              <a:r>
                <a:rPr lang="fr-FR" sz="1400" dirty="0">
                  <a:solidFill>
                    <a:srgbClr val="C00000"/>
                  </a:solidFill>
                </a:rPr>
                <a:t>Utilise le réseau GSM</a:t>
              </a:r>
            </a:p>
          </p:txBody>
        </p:sp>
      </p:grpSp>
      <p:sp>
        <p:nvSpPr>
          <p:cNvPr id="74" name="Rectangle 73">
            <a:extLst>
              <a:ext uri="{FF2B5EF4-FFF2-40B4-BE49-F238E27FC236}">
                <a16:creationId xmlns:a16="http://schemas.microsoft.com/office/drawing/2014/main" id="{54D9440F-5384-4A91-8862-2AF44EAF3318}"/>
              </a:ext>
            </a:extLst>
          </p:cNvPr>
          <p:cNvSpPr/>
          <p:nvPr/>
        </p:nvSpPr>
        <p:spPr>
          <a:xfrm>
            <a:off x="575892" y="6014987"/>
            <a:ext cx="8121535" cy="461665"/>
          </a:xfrm>
          <a:prstGeom prst="rect">
            <a:avLst/>
          </a:prstGeom>
        </p:spPr>
        <p:txBody>
          <a:bodyPr wrap="square">
            <a:spAutoFit/>
          </a:bodyPr>
          <a:lstStyle/>
          <a:p>
            <a:r>
              <a:rPr lang="fr-FR" sz="2400" b="1" dirty="0"/>
              <a:t>Sans oublier GSM, 3G, 4G … (de quelques MHz à 1800 MHz)</a:t>
            </a:r>
            <a:endParaRPr lang="fr-FR" sz="2400" dirty="0"/>
          </a:p>
        </p:txBody>
      </p:sp>
      <p:sp>
        <p:nvSpPr>
          <p:cNvPr id="3" name="Espace réservé du numéro de diapositive 2">
            <a:extLst>
              <a:ext uri="{FF2B5EF4-FFF2-40B4-BE49-F238E27FC236}">
                <a16:creationId xmlns:a16="http://schemas.microsoft.com/office/drawing/2014/main" id="{05F00C7B-F991-457B-8262-0C11BF2C0233}"/>
              </a:ext>
            </a:extLst>
          </p:cNvPr>
          <p:cNvSpPr>
            <a:spLocks noGrp="1"/>
          </p:cNvSpPr>
          <p:nvPr>
            <p:ph type="sldNum" sz="quarter" idx="12"/>
          </p:nvPr>
        </p:nvSpPr>
        <p:spPr>
          <a:xfrm>
            <a:off x="7023121" y="30265"/>
            <a:ext cx="2057400" cy="365125"/>
          </a:xfrm>
        </p:spPr>
        <p:txBody>
          <a:bodyPr/>
          <a:lstStyle/>
          <a:p>
            <a:fld id="{7890B89A-A0DE-4052-B430-B0474622C676}" type="slidenum">
              <a:rPr lang="fr-FR" smtClean="0"/>
              <a:t>8</a:t>
            </a:fld>
            <a:endParaRPr lang="fr-FR" dirty="0"/>
          </a:p>
        </p:txBody>
      </p:sp>
    </p:spTree>
    <p:extLst>
      <p:ext uri="{BB962C8B-B14F-4D97-AF65-F5344CB8AC3E}">
        <p14:creationId xmlns:p14="http://schemas.microsoft.com/office/powerpoint/2010/main" val="99130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97A8C7-63F7-4F56-8FD0-DABFD10D73BF}"/>
              </a:ext>
            </a:extLst>
          </p:cNvPr>
          <p:cNvSpPr>
            <a:spLocks noGrp="1"/>
          </p:cNvSpPr>
          <p:nvPr>
            <p:ph type="title"/>
          </p:nvPr>
        </p:nvSpPr>
        <p:spPr>
          <a:xfrm>
            <a:off x="547835" y="60183"/>
            <a:ext cx="7886700" cy="849359"/>
          </a:xfrm>
        </p:spPr>
        <p:txBody>
          <a:bodyPr>
            <a:normAutofit/>
          </a:bodyPr>
          <a:lstStyle/>
          <a:p>
            <a:pPr algn="ctr"/>
            <a:r>
              <a:rPr lang="fr-FR" sz="3600" b="1" dirty="0">
                <a:solidFill>
                  <a:schemeClr val="bg1"/>
                </a:solidFill>
              </a:rPr>
              <a:t>Les connecteurs Arduino</a:t>
            </a:r>
            <a:endParaRPr lang="fr-FR" sz="3600" dirty="0">
              <a:solidFill>
                <a:schemeClr val="bg1"/>
              </a:solidFill>
            </a:endParaRPr>
          </a:p>
        </p:txBody>
      </p:sp>
      <p:pic>
        <p:nvPicPr>
          <p:cNvPr id="6" name="Espace réservé du contenu 5">
            <a:extLst>
              <a:ext uri="{FF2B5EF4-FFF2-40B4-BE49-F238E27FC236}">
                <a16:creationId xmlns:a16="http://schemas.microsoft.com/office/drawing/2014/main" id="{3819BB88-7665-477E-A54F-09D6DEC7EA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704900" y="2016125"/>
            <a:ext cx="5066908" cy="3552814"/>
          </a:xfrm>
        </p:spPr>
      </p:pic>
      <p:sp>
        <p:nvSpPr>
          <p:cNvPr id="7" name="Rectangle 6">
            <a:extLst>
              <a:ext uri="{FF2B5EF4-FFF2-40B4-BE49-F238E27FC236}">
                <a16:creationId xmlns:a16="http://schemas.microsoft.com/office/drawing/2014/main" id="{092ACAB7-000E-4014-BB39-9A93ADC8F25C}"/>
              </a:ext>
            </a:extLst>
          </p:cNvPr>
          <p:cNvSpPr/>
          <p:nvPr/>
        </p:nvSpPr>
        <p:spPr>
          <a:xfrm>
            <a:off x="1445940" y="3792975"/>
            <a:ext cx="935661" cy="276999"/>
          </a:xfrm>
          <a:prstGeom prst="rect">
            <a:avLst/>
          </a:prstGeom>
          <a:solidFill>
            <a:schemeClr val="accent1">
              <a:lumMod val="20000"/>
              <a:lumOff val="80000"/>
              <a:alpha val="68000"/>
            </a:schemeClr>
          </a:solidFill>
        </p:spPr>
        <p:txBody>
          <a:bodyPr wrap="square">
            <a:spAutoFit/>
          </a:bodyPr>
          <a:lstStyle/>
          <a:p>
            <a:r>
              <a:rPr lang="fr-FR" sz="1200" dirty="0">
                <a:solidFill>
                  <a:srgbClr val="C00000"/>
                </a:solidFill>
              </a:rPr>
              <a:t>STM32L475</a:t>
            </a:r>
          </a:p>
        </p:txBody>
      </p:sp>
      <p:grpSp>
        <p:nvGrpSpPr>
          <p:cNvPr id="33" name="Groupe 32">
            <a:extLst>
              <a:ext uri="{FF2B5EF4-FFF2-40B4-BE49-F238E27FC236}">
                <a16:creationId xmlns:a16="http://schemas.microsoft.com/office/drawing/2014/main" id="{D3585796-11CC-4EEF-812C-686AEE1DFF76}"/>
              </a:ext>
            </a:extLst>
          </p:cNvPr>
          <p:cNvGrpSpPr/>
          <p:nvPr/>
        </p:nvGrpSpPr>
        <p:grpSpPr>
          <a:xfrm>
            <a:off x="2612973" y="3451578"/>
            <a:ext cx="6456216" cy="2662922"/>
            <a:chOff x="2658689" y="3429000"/>
            <a:chExt cx="6456216" cy="2662922"/>
          </a:xfrm>
        </p:grpSpPr>
        <p:grpSp>
          <p:nvGrpSpPr>
            <p:cNvPr id="30" name="Groupe 29">
              <a:extLst>
                <a:ext uri="{FF2B5EF4-FFF2-40B4-BE49-F238E27FC236}">
                  <a16:creationId xmlns:a16="http://schemas.microsoft.com/office/drawing/2014/main" id="{D70EC067-4EB8-49C2-B1A2-E20E8DDF4212}"/>
                </a:ext>
              </a:extLst>
            </p:cNvPr>
            <p:cNvGrpSpPr/>
            <p:nvPr/>
          </p:nvGrpSpPr>
          <p:grpSpPr>
            <a:xfrm>
              <a:off x="2658689" y="3429000"/>
              <a:ext cx="6456216" cy="2662922"/>
              <a:chOff x="2658689" y="3429000"/>
              <a:chExt cx="6456216" cy="2662922"/>
            </a:xfrm>
          </p:grpSpPr>
          <p:sp>
            <p:nvSpPr>
              <p:cNvPr id="26" name="Rectangle : avec coin rogné 25">
                <a:extLst>
                  <a:ext uri="{FF2B5EF4-FFF2-40B4-BE49-F238E27FC236}">
                    <a16:creationId xmlns:a16="http://schemas.microsoft.com/office/drawing/2014/main" id="{31A7DE89-9973-4193-8F2E-7DF37BFCF9F7}"/>
                  </a:ext>
                </a:extLst>
              </p:cNvPr>
              <p:cNvSpPr/>
              <p:nvPr/>
            </p:nvSpPr>
            <p:spPr>
              <a:xfrm rot="10800000">
                <a:off x="4190562" y="5139278"/>
                <a:ext cx="4922597" cy="952644"/>
              </a:xfrm>
              <a:prstGeom prst="snip1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566EB3B-271C-4102-803D-7D33E39FA829}"/>
                  </a:ext>
                </a:extLst>
              </p:cNvPr>
              <p:cNvSpPr/>
              <p:nvPr/>
            </p:nvSpPr>
            <p:spPr>
              <a:xfrm>
                <a:off x="2658689" y="3429000"/>
                <a:ext cx="461356" cy="2202874"/>
              </a:xfrm>
              <a:prstGeom prst="rect">
                <a:avLst/>
              </a:prstGeom>
              <a:solidFill>
                <a:schemeClr val="bg1">
                  <a:alpha val="28000"/>
                </a:schemeClr>
              </a:solidFill>
              <a:ln w="28575">
                <a:solidFill>
                  <a:srgbClr val="C0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28">
                <a:extLst>
                  <a:ext uri="{FF2B5EF4-FFF2-40B4-BE49-F238E27FC236}">
                    <a16:creationId xmlns:a16="http://schemas.microsoft.com/office/drawing/2014/main" id="{B3675FD0-5D2D-491D-B9AB-FF5A2DA90AE5}"/>
                  </a:ext>
                </a:extLst>
              </p:cNvPr>
              <p:cNvGrpSpPr/>
              <p:nvPr/>
            </p:nvGrpSpPr>
            <p:grpSpPr>
              <a:xfrm>
                <a:off x="4180887" y="4094964"/>
                <a:ext cx="4934018" cy="960028"/>
                <a:chOff x="4180887" y="4194712"/>
                <a:chExt cx="4934018" cy="960028"/>
              </a:xfrm>
            </p:grpSpPr>
            <p:sp>
              <p:nvSpPr>
                <p:cNvPr id="25" name="Rectangle : avec coin rogné 24">
                  <a:extLst>
                    <a:ext uri="{FF2B5EF4-FFF2-40B4-BE49-F238E27FC236}">
                      <a16:creationId xmlns:a16="http://schemas.microsoft.com/office/drawing/2014/main" id="{A3918995-0054-4410-A89F-11EF7F4B2AE9}"/>
                    </a:ext>
                  </a:extLst>
                </p:cNvPr>
                <p:cNvSpPr/>
                <p:nvPr/>
              </p:nvSpPr>
              <p:spPr>
                <a:xfrm rot="10800000">
                  <a:off x="4180887" y="4194712"/>
                  <a:ext cx="4934018" cy="960028"/>
                </a:xfrm>
                <a:prstGeom prst="snip1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Légende : flèche courbée 15">
                  <a:extLst>
                    <a:ext uri="{FF2B5EF4-FFF2-40B4-BE49-F238E27FC236}">
                      <a16:creationId xmlns:a16="http://schemas.microsoft.com/office/drawing/2014/main" id="{63678B8C-A3F1-44CC-83D4-49FFDBA8E078}"/>
                    </a:ext>
                  </a:extLst>
                </p:cNvPr>
                <p:cNvSpPr/>
                <p:nvPr/>
              </p:nvSpPr>
              <p:spPr>
                <a:xfrm>
                  <a:off x="4272743" y="4244978"/>
                  <a:ext cx="4773394" cy="301876"/>
                </a:xfrm>
                <a:prstGeom prst="borderCallout2">
                  <a:avLst>
                    <a:gd name="adj1" fmla="val 9036"/>
                    <a:gd name="adj2" fmla="val -3292"/>
                    <a:gd name="adj3" fmla="val 8233"/>
                    <a:gd name="adj4" fmla="val -16135"/>
                    <a:gd name="adj5" fmla="val 117923"/>
                    <a:gd name="adj6" fmla="val -23427"/>
                  </a:avLst>
                </a:prstGeom>
                <a:solidFill>
                  <a:schemeClr val="bg1"/>
                </a:solid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Entrées-sorties numériques</a:t>
                  </a:r>
                </a:p>
              </p:txBody>
            </p:sp>
            <p:sp>
              <p:nvSpPr>
                <p:cNvPr id="18" name="Rectangle 17">
                  <a:extLst>
                    <a:ext uri="{FF2B5EF4-FFF2-40B4-BE49-F238E27FC236}">
                      <a16:creationId xmlns:a16="http://schemas.microsoft.com/office/drawing/2014/main" id="{1E15A939-43C3-48E8-AED7-505A2582A39B}"/>
                    </a:ext>
                  </a:extLst>
                </p:cNvPr>
                <p:cNvSpPr/>
                <p:nvPr/>
              </p:nvSpPr>
              <p:spPr>
                <a:xfrm>
                  <a:off x="4238234" y="4554576"/>
                  <a:ext cx="4773148" cy="600164"/>
                </a:xfrm>
                <a:prstGeom prst="rect">
                  <a:avLst/>
                </a:prstGeom>
              </p:spPr>
              <p:txBody>
                <a:bodyPr wrap="square">
                  <a:spAutoFit/>
                </a:bodyPr>
                <a:lstStyle/>
                <a:p>
                  <a:pPr algn="just"/>
                  <a:r>
                    <a:rPr lang="fr-FR" sz="1100" dirty="0"/>
                    <a:t>Pour envoyer et recevoir des signaux </a:t>
                  </a:r>
                  <a:r>
                    <a:rPr lang="fr-FR" sz="1100" b="1" dirty="0"/>
                    <a:t>numériques </a:t>
                  </a:r>
                  <a:r>
                    <a:rPr lang="fr-FR" sz="1100" dirty="0"/>
                    <a:t>càd qui n’ont que l’un des </a:t>
                  </a:r>
                  <a:r>
                    <a:rPr lang="fr-FR" sz="1100" b="1" dirty="0"/>
                    <a:t>deux états</a:t>
                  </a:r>
                  <a:r>
                    <a:rPr lang="fr-FR" sz="1100" dirty="0"/>
                    <a:t> haut (3.3V) ou bas (0V).</a:t>
                  </a:r>
                </a:p>
                <a:p>
                  <a:pPr algn="just"/>
                  <a:r>
                    <a:rPr lang="fr-FR" sz="1100" b="1" dirty="0"/>
                    <a:t>Pour les utiliser : </a:t>
                  </a:r>
                  <a:r>
                    <a:rPr lang="fr-FR" sz="1100" b="1" dirty="0" err="1">
                      <a:solidFill>
                        <a:srgbClr val="FF0000"/>
                      </a:solidFill>
                    </a:rPr>
                    <a:t>digitalRead</a:t>
                  </a:r>
                  <a:r>
                    <a:rPr lang="fr-FR" sz="1100" b="1" dirty="0">
                      <a:solidFill>
                        <a:srgbClr val="FF0000"/>
                      </a:solidFill>
                    </a:rPr>
                    <a:t>( ) </a:t>
                  </a:r>
                  <a:r>
                    <a:rPr lang="fr-FR" sz="1100" b="1" dirty="0"/>
                    <a:t>et </a:t>
                  </a:r>
                  <a:r>
                    <a:rPr lang="fr-FR" sz="1100" b="1" dirty="0" err="1">
                      <a:solidFill>
                        <a:srgbClr val="FF0000"/>
                      </a:solidFill>
                    </a:rPr>
                    <a:t>digitalWrite</a:t>
                  </a:r>
                  <a:r>
                    <a:rPr lang="fr-FR" sz="1100" b="1" dirty="0">
                      <a:solidFill>
                        <a:srgbClr val="FF0000"/>
                      </a:solidFill>
                    </a:rPr>
                    <a:t>( )</a:t>
                  </a:r>
                </a:p>
              </p:txBody>
            </p:sp>
          </p:grpSp>
        </p:grpSp>
        <p:sp>
          <p:nvSpPr>
            <p:cNvPr id="19" name="Légende : flèche courbée 18">
              <a:extLst>
                <a:ext uri="{FF2B5EF4-FFF2-40B4-BE49-F238E27FC236}">
                  <a16:creationId xmlns:a16="http://schemas.microsoft.com/office/drawing/2014/main" id="{F2F91AF9-2F2A-4437-8D1A-F7639B8E956E}"/>
                </a:ext>
              </a:extLst>
            </p:cNvPr>
            <p:cNvSpPr/>
            <p:nvPr/>
          </p:nvSpPr>
          <p:spPr>
            <a:xfrm>
              <a:off x="4272032" y="5182667"/>
              <a:ext cx="4773394" cy="309091"/>
            </a:xfrm>
            <a:prstGeom prst="borderCallout2">
              <a:avLst>
                <a:gd name="adj1" fmla="val -323639"/>
                <a:gd name="adj2" fmla="val -3250"/>
                <a:gd name="adj3" fmla="val -324565"/>
                <a:gd name="adj4" fmla="val -16194"/>
                <a:gd name="adj5" fmla="val -217626"/>
                <a:gd name="adj6" fmla="val -23531"/>
              </a:avLst>
            </a:prstGeom>
            <a:solidFill>
              <a:schemeClr val="bg1"/>
            </a:solid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Sorties analogiques</a:t>
              </a:r>
            </a:p>
          </p:txBody>
        </p:sp>
        <p:sp>
          <p:nvSpPr>
            <p:cNvPr id="20" name="Rectangle 19">
              <a:extLst>
                <a:ext uri="{FF2B5EF4-FFF2-40B4-BE49-F238E27FC236}">
                  <a16:creationId xmlns:a16="http://schemas.microsoft.com/office/drawing/2014/main" id="{AB83B881-E3E4-490D-964C-09BD10EA06C8}"/>
                </a:ext>
              </a:extLst>
            </p:cNvPr>
            <p:cNvSpPr/>
            <p:nvPr/>
          </p:nvSpPr>
          <p:spPr>
            <a:xfrm>
              <a:off x="4310911" y="5491758"/>
              <a:ext cx="4773394" cy="600164"/>
            </a:xfrm>
            <a:prstGeom prst="rect">
              <a:avLst/>
            </a:prstGeom>
          </p:spPr>
          <p:txBody>
            <a:bodyPr wrap="square">
              <a:spAutoFit/>
            </a:bodyPr>
            <a:lstStyle/>
            <a:p>
              <a:pPr algn="just"/>
              <a:r>
                <a:rPr lang="fr-FR" sz="1100" dirty="0"/>
                <a:t>Elles sont </a:t>
              </a:r>
              <a:r>
                <a:rPr lang="fr-FR" sz="1100" b="1" dirty="0"/>
                <a:t>simulées</a:t>
              </a:r>
              <a:r>
                <a:rPr lang="fr-FR" sz="1100" dirty="0"/>
                <a:t> par les broches numériques PWM (symbole « ~ ») . PWM est l’abréviation de Pulse </a:t>
              </a:r>
              <a:r>
                <a:rPr lang="fr-FR" sz="1100" dirty="0" err="1"/>
                <a:t>With</a:t>
              </a:r>
              <a:r>
                <a:rPr lang="fr-FR" sz="1100" dirty="0"/>
                <a:t> Modulation (Modulation de Largeur d’Impulsion).</a:t>
              </a:r>
            </a:p>
            <a:p>
              <a:pPr algn="just"/>
              <a:r>
                <a:rPr lang="fr-FR" sz="1100" b="1" dirty="0"/>
                <a:t>Pour les utiliser</a:t>
              </a:r>
              <a:r>
                <a:rPr lang="fr-FR" sz="1100" dirty="0"/>
                <a:t>: </a:t>
              </a:r>
              <a:r>
                <a:rPr lang="fr-FR" sz="1100" b="1" dirty="0" err="1">
                  <a:solidFill>
                    <a:srgbClr val="FF0000"/>
                  </a:solidFill>
                </a:rPr>
                <a:t>analogWrite</a:t>
              </a:r>
              <a:r>
                <a:rPr lang="fr-FR" sz="1100" b="1" dirty="0">
                  <a:solidFill>
                    <a:srgbClr val="FF0000"/>
                  </a:solidFill>
                </a:rPr>
                <a:t>( )</a:t>
              </a:r>
              <a:endParaRPr lang="fr-FR" sz="1100" dirty="0"/>
            </a:p>
          </p:txBody>
        </p:sp>
      </p:grpSp>
      <p:grpSp>
        <p:nvGrpSpPr>
          <p:cNvPr id="32" name="Groupe 31">
            <a:extLst>
              <a:ext uri="{FF2B5EF4-FFF2-40B4-BE49-F238E27FC236}">
                <a16:creationId xmlns:a16="http://schemas.microsoft.com/office/drawing/2014/main" id="{FE9F9A75-4594-42A4-9FB0-EE13550D043E}"/>
              </a:ext>
            </a:extLst>
          </p:cNvPr>
          <p:cNvGrpSpPr/>
          <p:nvPr/>
        </p:nvGrpSpPr>
        <p:grpSpPr>
          <a:xfrm>
            <a:off x="120540" y="2708948"/>
            <a:ext cx="8918049" cy="2906178"/>
            <a:chOff x="166256" y="2725696"/>
            <a:chExt cx="8918049" cy="2906178"/>
          </a:xfrm>
        </p:grpSpPr>
        <p:sp>
          <p:nvSpPr>
            <p:cNvPr id="10" name="Rectangle 9">
              <a:extLst>
                <a:ext uri="{FF2B5EF4-FFF2-40B4-BE49-F238E27FC236}">
                  <a16:creationId xmlns:a16="http://schemas.microsoft.com/office/drawing/2014/main" id="{FD2F4D7A-121C-4BE6-807B-968ED88A18F3}"/>
                </a:ext>
              </a:extLst>
            </p:cNvPr>
            <p:cNvSpPr/>
            <p:nvPr/>
          </p:nvSpPr>
          <p:spPr>
            <a:xfrm>
              <a:off x="166256" y="4670364"/>
              <a:ext cx="461356" cy="961510"/>
            </a:xfrm>
            <a:prstGeom prst="rect">
              <a:avLst/>
            </a:prstGeom>
            <a:solidFill>
              <a:schemeClr val="bg1">
                <a:alpha val="28000"/>
              </a:schemeClr>
            </a:solidFill>
            <a:ln w="28575">
              <a:solidFill>
                <a:srgbClr val="C0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7" name="Groupe 26">
              <a:extLst>
                <a:ext uri="{FF2B5EF4-FFF2-40B4-BE49-F238E27FC236}">
                  <a16:creationId xmlns:a16="http://schemas.microsoft.com/office/drawing/2014/main" id="{6311025F-E078-4228-BDF0-3478442EC6A6}"/>
                </a:ext>
              </a:extLst>
            </p:cNvPr>
            <p:cNvGrpSpPr/>
            <p:nvPr/>
          </p:nvGrpSpPr>
          <p:grpSpPr>
            <a:xfrm>
              <a:off x="4150287" y="2725696"/>
              <a:ext cx="4934018" cy="1327962"/>
              <a:chOff x="4150287" y="2904415"/>
              <a:chExt cx="4934018" cy="1327962"/>
            </a:xfrm>
          </p:grpSpPr>
          <p:sp>
            <p:nvSpPr>
              <p:cNvPr id="24" name="Rectangle : avec coin rogné 23">
                <a:extLst>
                  <a:ext uri="{FF2B5EF4-FFF2-40B4-BE49-F238E27FC236}">
                    <a16:creationId xmlns:a16="http://schemas.microsoft.com/office/drawing/2014/main" id="{CCC5C52E-2566-42C6-937C-44549EEEEADE}"/>
                  </a:ext>
                </a:extLst>
              </p:cNvPr>
              <p:cNvSpPr/>
              <p:nvPr/>
            </p:nvSpPr>
            <p:spPr>
              <a:xfrm rot="10800000">
                <a:off x="4150287" y="2904415"/>
                <a:ext cx="4934018" cy="1327962"/>
              </a:xfrm>
              <a:prstGeom prst="snip1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Légende : flèche courbée 14">
                <a:extLst>
                  <a:ext uri="{FF2B5EF4-FFF2-40B4-BE49-F238E27FC236}">
                    <a16:creationId xmlns:a16="http://schemas.microsoft.com/office/drawing/2014/main" id="{5AB6B562-632C-4779-AB4B-E0C4B25A7AC4}"/>
                  </a:ext>
                </a:extLst>
              </p:cNvPr>
              <p:cNvSpPr/>
              <p:nvPr/>
            </p:nvSpPr>
            <p:spPr>
              <a:xfrm>
                <a:off x="4211895" y="2950947"/>
                <a:ext cx="4810802" cy="303415"/>
              </a:xfrm>
              <a:prstGeom prst="borderCallout2">
                <a:avLst>
                  <a:gd name="adj1" fmla="val 15973"/>
                  <a:gd name="adj2" fmla="val -1501"/>
                  <a:gd name="adj3" fmla="val 295827"/>
                  <a:gd name="adj4" fmla="val -7889"/>
                  <a:gd name="adj5" fmla="val 655216"/>
                  <a:gd name="adj6" fmla="val -73894"/>
                </a:avLst>
              </a:prstGeom>
              <a:solidFill>
                <a:schemeClr val="bg1"/>
              </a:solid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Entrées analogiques</a:t>
                </a:r>
              </a:p>
            </p:txBody>
          </p:sp>
          <p:sp>
            <p:nvSpPr>
              <p:cNvPr id="21" name="Rectangle 20">
                <a:extLst>
                  <a:ext uri="{FF2B5EF4-FFF2-40B4-BE49-F238E27FC236}">
                    <a16:creationId xmlns:a16="http://schemas.microsoft.com/office/drawing/2014/main" id="{9D27054B-14FB-4C2B-A2EF-E04A1C922E7A}"/>
                  </a:ext>
                </a:extLst>
              </p:cNvPr>
              <p:cNvSpPr/>
              <p:nvPr/>
            </p:nvSpPr>
            <p:spPr>
              <a:xfrm>
                <a:off x="4238234" y="3245680"/>
                <a:ext cx="4773148" cy="938719"/>
              </a:xfrm>
              <a:prstGeom prst="rect">
                <a:avLst/>
              </a:prstGeom>
            </p:spPr>
            <p:txBody>
              <a:bodyPr wrap="square">
                <a:spAutoFit/>
              </a:bodyPr>
              <a:lstStyle/>
              <a:p>
                <a:pPr algn="just"/>
                <a:r>
                  <a:rPr lang="fr-FR" sz="1100" dirty="0"/>
                  <a:t>Elles servent à recevoir des valeurs </a:t>
                </a:r>
                <a:r>
                  <a:rPr lang="fr-FR" sz="1100" b="1" dirty="0"/>
                  <a:t>analogiques </a:t>
                </a:r>
                <a:r>
                  <a:rPr lang="fr-FR" sz="1100" dirty="0"/>
                  <a:t>càd qui peuvent prendre une valeur parmi toutes celles d’une plage prédéfinie. </a:t>
                </a:r>
              </a:p>
              <a:p>
                <a:pPr algn="just"/>
                <a:r>
                  <a:rPr lang="fr-FR" sz="1100" dirty="0"/>
                  <a:t>Dans le cas présent, la plage va de 0 à 3.3 volts et la valeur peut se situer n’importe où entre les deux bornes : 0.1 volt, 1.2 volt, 2.7 volt, etc.</a:t>
                </a:r>
              </a:p>
              <a:p>
                <a:pPr algn="just"/>
                <a:r>
                  <a:rPr lang="fr-FR" sz="1100" b="1" dirty="0"/>
                  <a:t>Pour les utiliser</a:t>
                </a:r>
                <a:r>
                  <a:rPr lang="fr-FR" sz="1100" dirty="0"/>
                  <a:t>: </a:t>
                </a:r>
                <a:r>
                  <a:rPr lang="fr-FR" sz="1100" b="1" dirty="0" err="1">
                    <a:solidFill>
                      <a:srgbClr val="FF0000"/>
                    </a:solidFill>
                  </a:rPr>
                  <a:t>analogRead</a:t>
                </a:r>
                <a:r>
                  <a:rPr lang="fr-FR" sz="1100" b="1" dirty="0">
                    <a:solidFill>
                      <a:srgbClr val="FF0000"/>
                    </a:solidFill>
                  </a:rPr>
                  <a:t>( )</a:t>
                </a:r>
                <a:endParaRPr lang="fr-FR" sz="1100" dirty="0">
                  <a:solidFill>
                    <a:srgbClr val="FF0000"/>
                  </a:solidFill>
                </a:endParaRPr>
              </a:p>
            </p:txBody>
          </p:sp>
        </p:grpSp>
      </p:grpSp>
      <p:grpSp>
        <p:nvGrpSpPr>
          <p:cNvPr id="31" name="Groupe 30">
            <a:extLst>
              <a:ext uri="{FF2B5EF4-FFF2-40B4-BE49-F238E27FC236}">
                <a16:creationId xmlns:a16="http://schemas.microsoft.com/office/drawing/2014/main" id="{B20F5925-BF2D-43D4-AFFB-5BFC9E617777}"/>
              </a:ext>
            </a:extLst>
          </p:cNvPr>
          <p:cNvGrpSpPr/>
          <p:nvPr/>
        </p:nvGrpSpPr>
        <p:grpSpPr>
          <a:xfrm>
            <a:off x="120540" y="1105675"/>
            <a:ext cx="8948646" cy="3482950"/>
            <a:chOff x="166256" y="926954"/>
            <a:chExt cx="8948646" cy="3482950"/>
          </a:xfrm>
        </p:grpSpPr>
        <p:sp>
          <p:nvSpPr>
            <p:cNvPr id="8" name="Rectangle 7">
              <a:extLst>
                <a:ext uri="{FF2B5EF4-FFF2-40B4-BE49-F238E27FC236}">
                  <a16:creationId xmlns:a16="http://schemas.microsoft.com/office/drawing/2014/main" id="{9102887E-046D-4797-9B52-AFC6AD5531BD}"/>
                </a:ext>
              </a:extLst>
            </p:cNvPr>
            <p:cNvSpPr/>
            <p:nvPr/>
          </p:nvSpPr>
          <p:spPr>
            <a:xfrm>
              <a:off x="166256" y="3639585"/>
              <a:ext cx="461356" cy="770319"/>
            </a:xfrm>
            <a:prstGeom prst="rect">
              <a:avLst/>
            </a:prstGeom>
            <a:solidFill>
              <a:schemeClr val="bg1">
                <a:alpha val="28000"/>
              </a:schemeClr>
            </a:solidFill>
            <a:ln w="28575">
              <a:solidFill>
                <a:srgbClr val="C0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5C671B6F-2C36-473C-9CC0-2EE9A8C36DFD}"/>
                </a:ext>
              </a:extLst>
            </p:cNvPr>
            <p:cNvGrpSpPr/>
            <p:nvPr/>
          </p:nvGrpSpPr>
          <p:grpSpPr>
            <a:xfrm>
              <a:off x="4158045" y="926954"/>
              <a:ext cx="4956857" cy="1534441"/>
              <a:chOff x="4158045" y="1039174"/>
              <a:chExt cx="4956857" cy="1534441"/>
            </a:xfrm>
          </p:grpSpPr>
          <p:sp>
            <p:nvSpPr>
              <p:cNvPr id="23" name="Rectangle : avec coin rogné 22">
                <a:extLst>
                  <a:ext uri="{FF2B5EF4-FFF2-40B4-BE49-F238E27FC236}">
                    <a16:creationId xmlns:a16="http://schemas.microsoft.com/office/drawing/2014/main" id="{A29E0C57-26E1-4640-BB0C-049E48F38F64}"/>
                  </a:ext>
                </a:extLst>
              </p:cNvPr>
              <p:cNvSpPr/>
              <p:nvPr/>
            </p:nvSpPr>
            <p:spPr>
              <a:xfrm rot="10800000">
                <a:off x="4158045" y="1039174"/>
                <a:ext cx="4956857" cy="1534441"/>
              </a:xfrm>
              <a:prstGeom prst="snip1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Légende : flèche courbée 13">
                <a:extLst>
                  <a:ext uri="{FF2B5EF4-FFF2-40B4-BE49-F238E27FC236}">
                    <a16:creationId xmlns:a16="http://schemas.microsoft.com/office/drawing/2014/main" id="{5C0EF824-1227-47C3-883F-7A68D7ECFB30}"/>
                  </a:ext>
                </a:extLst>
              </p:cNvPr>
              <p:cNvSpPr/>
              <p:nvPr/>
            </p:nvSpPr>
            <p:spPr>
              <a:xfrm>
                <a:off x="4226355" y="1089896"/>
                <a:ext cx="4819536" cy="303414"/>
              </a:xfrm>
              <a:prstGeom prst="borderCallout2">
                <a:avLst>
                  <a:gd name="adj1" fmla="val 48887"/>
                  <a:gd name="adj2" fmla="val -2296"/>
                  <a:gd name="adj3" fmla="val 532449"/>
                  <a:gd name="adj4" fmla="val -8918"/>
                  <a:gd name="adj5" fmla="val 953442"/>
                  <a:gd name="adj6" fmla="val -74921"/>
                </a:avLst>
              </a:prstGeom>
              <a:solidFill>
                <a:schemeClr val="bg1"/>
              </a:solid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Alimentations</a:t>
                </a:r>
              </a:p>
            </p:txBody>
          </p:sp>
          <p:sp>
            <p:nvSpPr>
              <p:cNvPr id="22" name="Rectangle 21">
                <a:extLst>
                  <a:ext uri="{FF2B5EF4-FFF2-40B4-BE49-F238E27FC236}">
                    <a16:creationId xmlns:a16="http://schemas.microsoft.com/office/drawing/2014/main" id="{205F96B6-3430-44A0-836E-174B47DCC5E2}"/>
                  </a:ext>
                </a:extLst>
              </p:cNvPr>
              <p:cNvSpPr/>
              <p:nvPr/>
            </p:nvSpPr>
            <p:spPr>
              <a:xfrm>
                <a:off x="4211894" y="1426630"/>
                <a:ext cx="4848457" cy="1107996"/>
              </a:xfrm>
              <a:prstGeom prst="rect">
                <a:avLst/>
              </a:prstGeom>
            </p:spPr>
            <p:txBody>
              <a:bodyPr wrap="square">
                <a:spAutoFit/>
              </a:bodyPr>
              <a:lstStyle/>
              <a:p>
                <a:pPr marL="171450" indent="-171450" algn="just">
                  <a:buFont typeface="Arial" panose="020B0604020202020204" pitchFamily="34" charset="0"/>
                  <a:buChar char="•"/>
                </a:pPr>
                <a:r>
                  <a:rPr lang="fr-FR" sz="1100" b="1" dirty="0"/>
                  <a:t>La broche VIN </a:t>
                </a:r>
                <a:r>
                  <a:rPr lang="fr-FR" sz="1100" dirty="0"/>
                  <a:t>(tension d’entrée), comme source de courant équivalente à celle utilisée par le connecteur d’alimentation. Vous pouvez aussi utiliser cette broche pour alimenter la carte depuis une autre source.</a:t>
                </a:r>
              </a:p>
              <a:p>
                <a:pPr marL="171450" indent="-171450" algn="just">
                  <a:buFont typeface="Arial" panose="020B0604020202020204" pitchFamily="34" charset="0"/>
                  <a:buChar char="•"/>
                </a:pPr>
                <a:r>
                  <a:rPr lang="fr-FR" sz="1100" b="1" dirty="0"/>
                  <a:t>Les trois broches GND </a:t>
                </a:r>
                <a:r>
                  <a:rPr lang="fr-FR" sz="1100" dirty="0"/>
                  <a:t>sont celles de masse (ou de terre) fermant le circuit.</a:t>
                </a:r>
              </a:p>
              <a:p>
                <a:pPr marL="171450" indent="-171450" algn="just">
                  <a:buFont typeface="Arial" panose="020B0604020202020204" pitchFamily="34" charset="0"/>
                  <a:buChar char="•"/>
                </a:pPr>
                <a:r>
                  <a:rPr lang="fr-FR" sz="1100" b="1" dirty="0"/>
                  <a:t>La broche 5 V </a:t>
                </a:r>
                <a:r>
                  <a:rPr lang="fr-FR" sz="1100" dirty="0"/>
                  <a:t>pour alimenter les composants ou les circuits en 5 volts.</a:t>
                </a:r>
              </a:p>
              <a:p>
                <a:pPr marL="171450" indent="-171450" algn="just">
                  <a:buFont typeface="Arial" panose="020B0604020202020204" pitchFamily="34" charset="0"/>
                  <a:buChar char="•"/>
                </a:pPr>
                <a:r>
                  <a:rPr lang="fr-FR" sz="1100" b="1" dirty="0"/>
                  <a:t>La broche 3,3 V </a:t>
                </a:r>
                <a:r>
                  <a:rPr lang="fr-FR" sz="1100" dirty="0"/>
                  <a:t>pour alimenter les composants et les circuits en 3,3 volts.</a:t>
                </a:r>
              </a:p>
            </p:txBody>
          </p:sp>
        </p:grpSp>
      </p:grpSp>
      <p:sp>
        <p:nvSpPr>
          <p:cNvPr id="3" name="Espace réservé du numéro de diapositive 2">
            <a:extLst>
              <a:ext uri="{FF2B5EF4-FFF2-40B4-BE49-F238E27FC236}">
                <a16:creationId xmlns:a16="http://schemas.microsoft.com/office/drawing/2014/main" id="{0884377D-66C0-4B74-960F-73C1858E2535}"/>
              </a:ext>
            </a:extLst>
          </p:cNvPr>
          <p:cNvSpPr>
            <a:spLocks noGrp="1"/>
          </p:cNvSpPr>
          <p:nvPr>
            <p:ph type="sldNum" sz="quarter" idx="12"/>
          </p:nvPr>
        </p:nvSpPr>
        <p:spPr>
          <a:xfrm>
            <a:off x="7038771" y="24869"/>
            <a:ext cx="2057400" cy="365125"/>
          </a:xfrm>
        </p:spPr>
        <p:txBody>
          <a:bodyPr/>
          <a:lstStyle/>
          <a:p>
            <a:fld id="{7890B89A-A0DE-4052-B430-B0474622C676}" type="slidenum">
              <a:rPr lang="fr-FR" smtClean="0"/>
              <a:t>9</a:t>
            </a:fld>
            <a:endParaRPr lang="fr-FR" dirty="0"/>
          </a:p>
        </p:txBody>
      </p:sp>
    </p:spTree>
    <p:extLst>
      <p:ext uri="{BB962C8B-B14F-4D97-AF65-F5344CB8AC3E}">
        <p14:creationId xmlns:p14="http://schemas.microsoft.com/office/powerpoint/2010/main" val="240198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2939</Words>
  <Application>Microsoft Office PowerPoint</Application>
  <PresentationFormat>Affichage à l'écran (4:3)</PresentationFormat>
  <Paragraphs>507</Paragraphs>
  <Slides>48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48</vt:i4>
      </vt:variant>
    </vt:vector>
  </HeadingPairs>
  <TitlesOfParts>
    <vt:vector size="53" baseType="lpstr">
      <vt:lpstr>Arial</vt:lpstr>
      <vt:lpstr>Calibri</vt:lpstr>
      <vt:lpstr>Calibri Light</vt:lpstr>
      <vt:lpstr>Open Sans</vt:lpstr>
      <vt:lpstr>Thème Office</vt:lpstr>
      <vt:lpstr>Arduino  pour STM32</vt:lpstr>
      <vt:lpstr>Sommaire</vt:lpstr>
      <vt:lpstr>Partie 1 : La carte B-L475E-IOT01A IoT node Discovery</vt:lpstr>
      <vt:lpstr>Fiche technique</vt:lpstr>
      <vt:lpstr>Le MCU « ULP » STM32L475</vt:lpstr>
      <vt:lpstr>Une carte suréquipée !</vt:lpstr>
      <vt:lpstr>Capteurs : informations importantes</vt:lpstr>
      <vt:lpstr>Petit glossaire des ondes …</vt:lpstr>
      <vt:lpstr>Les connecteurs Arduino</vt:lpstr>
      <vt:lpstr>Principe de la PWM</vt:lpstr>
      <vt:lpstr>Partie 2 :  Développer avec Arduino</vt:lpstr>
      <vt:lpstr>STM32duino, Arduino pour STM32</vt:lpstr>
      <vt:lpstr>Configurer l’IDE Arduino (1 /3)</vt:lpstr>
      <vt:lpstr>Configurer l’IDE Arduino (2 /3 )</vt:lpstr>
      <vt:lpstr>Configurer l’IDE Arduino (3/3 )</vt:lpstr>
      <vt:lpstr>Afficher les avertissements du compilateur</vt:lpstr>
      <vt:lpstr>Le code source de « Blink » (1/3)</vt:lpstr>
      <vt:lpstr>Le code source de « Blink » (2/3)</vt:lpstr>
      <vt:lpstr>Le code source de « Blink » (3/3)</vt:lpstr>
      <vt:lpstr>Compiler et « téléverser »</vt:lpstr>
      <vt:lpstr>Blink, avec des constantes</vt:lpstr>
      <vt:lpstr>Blink, avec des variables</vt:lpstr>
      <vt:lpstr>Partie 3 :  Capteurs et actuateurs</vt:lpstr>
      <vt:lpstr>Les connecteurs grove</vt:lpstr>
      <vt:lpstr>Quelques protocoles de communication</vt:lpstr>
      <vt:lpstr>Température, capteur Grove ver 1.2</vt:lpstr>
      <vt:lpstr>Installer des bibliothèques</vt:lpstr>
      <vt:lpstr>Exemple : installation de STM32duino VL53L0X</vt:lpstr>
      <vt:lpstr>Température, capteur ST HTS221</vt:lpstr>
      <vt:lpstr>Température, capteurs HTS221 &amp; LPS22HB</vt:lpstr>
      <vt:lpstr>Bouton - Alarme - Afficheur</vt:lpstr>
      <vt:lpstr>Alarme de température</vt:lpstr>
      <vt:lpstr>Thérémine lumineux</vt:lpstr>
      <vt:lpstr>Modulation d’intensité d’une LED</vt:lpstr>
      <vt:lpstr>Tension sur la broche LED_PWM_PIN</vt:lpstr>
      <vt:lpstr>Partie 4 :  Connecter la carte en WiFi</vt:lpstr>
      <vt:lpstr>Commander la LED intégrée à distance</vt:lpstr>
      <vt:lpstr>Revue du code « LED_Via_UDP » (1)</vt:lpstr>
      <vt:lpstr>Revue du code « LED_Via_UDP » (2)</vt:lpstr>
      <vt:lpstr>Revue du code « LED_Via_UDP »  (3)</vt:lpstr>
      <vt:lpstr>Revue du code « LED_Via_UDP »  4 : fonction printWifiStatus()</vt:lpstr>
      <vt:lpstr>On téléverse … et on affiche le moniteur série </vt:lpstr>
      <vt:lpstr>Utilisation du Client/Serveur UDP</vt:lpstr>
      <vt:lpstr>Un exemple avec le protocole MQTT </vt:lpstr>
      <vt:lpstr>Annexe :  Questions techniques, « workarounds »</vt:lpstr>
      <vt:lpstr>Changer la fréquence de la PWM ?</vt:lpstr>
      <vt:lpstr>Où est passée la fonction « SoftwareSerial » ?</vt:lpstr>
      <vt:lpstr>Noms des broches, mots clefs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Yannick Marietti</dc:creator>
  <cp:lastModifiedBy>Véronique</cp:lastModifiedBy>
  <cp:revision>727</cp:revision>
  <dcterms:created xsi:type="dcterms:W3CDTF">2018-02-04T10:26:13Z</dcterms:created>
  <dcterms:modified xsi:type="dcterms:W3CDTF">2019-05-10T18:53:45Z</dcterms:modified>
</cp:coreProperties>
</file>